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B31"/>
    <a:srgbClr val="008000"/>
    <a:srgbClr val="878C8F"/>
    <a:srgbClr val="D4E4DD"/>
    <a:srgbClr val="A6C6B8"/>
    <a:srgbClr val="7DA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p:cViewPr varScale="1">
        <p:scale>
          <a:sx n="45" d="100"/>
          <a:sy n="45" d="100"/>
        </p:scale>
        <p:origin x="60" y="30"/>
      </p:cViewPr>
      <p:guideLst>
        <p:guide orient="horz" pos="2160"/>
        <p:guide pos="3840"/>
      </p:guideLst>
    </p:cSldViewPr>
  </p:slideViewPr>
  <p:notesTextViewPr>
    <p:cViewPr>
      <p:scale>
        <a:sx n="1" d="1"/>
        <a:sy n="1" d="1"/>
      </p:scale>
      <p:origin x="0" y="0"/>
    </p:cViewPr>
  </p:notesTextViewPr>
  <p:gridSpacing cx="111599" cy="1115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746BA-35D6-4C09-8D18-1F1443BC94F8}" type="datetimeFigureOut">
              <a:rPr lang="en-IN" smtClean="0"/>
              <a:t>08-09-2022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8D717-F638-41A4-8B91-E3FE0D9AF8C4}" type="slidenum">
              <a:rPr lang="en-IN" smtClean="0"/>
              <a:t>‹#›</a:t>
            </a:fld>
            <a:endParaRPr lang="en-IN"/>
          </a:p>
        </p:txBody>
      </p:sp>
    </p:spTree>
    <p:extLst>
      <p:ext uri="{BB962C8B-B14F-4D97-AF65-F5344CB8AC3E}">
        <p14:creationId xmlns:p14="http://schemas.microsoft.com/office/powerpoint/2010/main" val="391401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9EB5-375B-45B4-AAA0-6425050DE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7B55BC4-FEFE-4253-9982-BF7318D30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E599D4A-1EAA-4604-8350-5FBC500861A5}"/>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5" name="Footer Placeholder 4">
            <a:extLst>
              <a:ext uri="{FF2B5EF4-FFF2-40B4-BE49-F238E27FC236}">
                <a16:creationId xmlns:a16="http://schemas.microsoft.com/office/drawing/2014/main" id="{51A29056-A4F7-4A0E-BC4B-0BE766822A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6CF44E-412E-4311-999B-FFEE781664E0}"/>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132189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B831-C9D5-4D50-BD52-A09D636B33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A1D477A-C840-40A7-93C0-02AD5C6CE1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24FF77-092B-4A9D-B04C-E5FC622617EF}"/>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5" name="Footer Placeholder 4">
            <a:extLst>
              <a:ext uri="{FF2B5EF4-FFF2-40B4-BE49-F238E27FC236}">
                <a16:creationId xmlns:a16="http://schemas.microsoft.com/office/drawing/2014/main" id="{AC296580-6088-4D87-B852-B634E45ECC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7DE04B-EB4F-493E-8008-88D9DDC1C750}"/>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68241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94054-DBDE-4B7B-887F-957377DF91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AB41612-E9D1-45B8-9181-2C0737A7D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CCEFC9-305C-4A61-8D8B-80734628EE2B}"/>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5" name="Footer Placeholder 4">
            <a:extLst>
              <a:ext uri="{FF2B5EF4-FFF2-40B4-BE49-F238E27FC236}">
                <a16:creationId xmlns:a16="http://schemas.microsoft.com/office/drawing/2014/main" id="{016BCF71-43C4-4A1E-A389-773EF12A7A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DFCA55-3AB2-4F59-835D-B67CAED890D0}"/>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176953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6143-3540-47A3-AE72-2FE9B0E814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0959FE4-10FA-412F-9283-5F40E713E2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DF18A9-B6DE-4362-A19D-37A74B8E742A}"/>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5" name="Footer Placeholder 4">
            <a:extLst>
              <a:ext uri="{FF2B5EF4-FFF2-40B4-BE49-F238E27FC236}">
                <a16:creationId xmlns:a16="http://schemas.microsoft.com/office/drawing/2014/main" id="{8A917D73-9C0C-4198-AEC4-0F81FE3051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B7A6AE-0BC0-4DE2-A645-35BDBDC1EEA5}"/>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62878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6B59-D7E9-4666-94BA-6E1D1E06CF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8773390-EEAE-4C29-AB67-E5029BA6A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A3BBB-6770-4240-8D23-2F173700F7BD}"/>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5" name="Footer Placeholder 4">
            <a:extLst>
              <a:ext uri="{FF2B5EF4-FFF2-40B4-BE49-F238E27FC236}">
                <a16:creationId xmlns:a16="http://schemas.microsoft.com/office/drawing/2014/main" id="{A21BEC61-27E5-4C50-93AC-3754713A9D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FD39D9-0633-43F6-BE83-41B8DFEEE274}"/>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248796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5245-7C03-4A08-AED9-AAA476A9103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B2FFF5-C08D-4610-ACEC-5342C391E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E1D7514-9A92-4F76-AE6E-742284B3D9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94FA9A1-555F-4D46-9E9C-D5B38FEDCC66}"/>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6" name="Footer Placeholder 5">
            <a:extLst>
              <a:ext uri="{FF2B5EF4-FFF2-40B4-BE49-F238E27FC236}">
                <a16:creationId xmlns:a16="http://schemas.microsoft.com/office/drawing/2014/main" id="{DBFE416C-69C0-4011-ACA9-EFE11B3565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AB878D-3E03-44AB-AF7E-BC29EA4A6067}"/>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229107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1D04-6B4C-4D98-958F-27C38C07213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38E9C36-74EF-4136-94A3-C9BADAC48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6B94B2-05A9-4D70-965A-057255CAFD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DB8D3E-9E6C-4F4E-85A7-1920DA8E0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FEB98-E2A7-4DEF-AB7D-DC1E32305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4290C52-4EF9-48EB-B185-1B8A86E85013}"/>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8" name="Footer Placeholder 7">
            <a:extLst>
              <a:ext uri="{FF2B5EF4-FFF2-40B4-BE49-F238E27FC236}">
                <a16:creationId xmlns:a16="http://schemas.microsoft.com/office/drawing/2014/main" id="{3B308B43-5D7B-4F07-9620-59736AB07E0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B724E9A-A485-4586-BFFA-20A73742FD3C}"/>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44499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C5E0-EA79-4737-A39C-A23937DABE0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91FE31A-F134-490B-BEBB-72207D119FD9}"/>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4" name="Footer Placeholder 3">
            <a:extLst>
              <a:ext uri="{FF2B5EF4-FFF2-40B4-BE49-F238E27FC236}">
                <a16:creationId xmlns:a16="http://schemas.microsoft.com/office/drawing/2014/main" id="{EB46C18D-F881-41CD-9C07-26FB17F7DE5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2A0EE03-F2CF-42D9-9BE6-3E961C1C1D64}"/>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198312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2DD32-56B8-4666-A832-CFCBE91F37B6}"/>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3" name="Footer Placeholder 2">
            <a:extLst>
              <a:ext uri="{FF2B5EF4-FFF2-40B4-BE49-F238E27FC236}">
                <a16:creationId xmlns:a16="http://schemas.microsoft.com/office/drawing/2014/main" id="{2DB8511C-811E-4954-8138-B0B9D143394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9618B0E-15B4-4778-B9D2-EF4E75F7BABA}"/>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407071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B59C-1A7E-423B-A20B-3E67424D6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4F967B2-DD96-4D4B-A7FA-F6B550E08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B52EE5A-B667-4576-BBDD-E1D1CB2AB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9944A-3027-449A-B4DB-FE04ECF5BA61}"/>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6" name="Footer Placeholder 5">
            <a:extLst>
              <a:ext uri="{FF2B5EF4-FFF2-40B4-BE49-F238E27FC236}">
                <a16:creationId xmlns:a16="http://schemas.microsoft.com/office/drawing/2014/main" id="{C9B58DD1-6F85-4326-A33A-CDECABD519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02F456-2455-4A85-AF4D-A9DFB78552E8}"/>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221856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454A-4280-40AE-AE58-7B031872D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EFD9D71-92FF-4B67-AA91-559DCD92D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AAAFB94-8EB7-476B-8CD9-811C9C817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F27A-05DB-4B53-A44F-378DDC7AE2C2}"/>
              </a:ext>
            </a:extLst>
          </p:cNvPr>
          <p:cNvSpPr>
            <a:spLocks noGrp="1"/>
          </p:cNvSpPr>
          <p:nvPr>
            <p:ph type="dt" sz="half" idx="10"/>
          </p:nvPr>
        </p:nvSpPr>
        <p:spPr/>
        <p:txBody>
          <a:bodyPr/>
          <a:lstStyle/>
          <a:p>
            <a:fld id="{8383379F-9E67-4A30-954F-EEA30DD5667B}" type="datetimeFigureOut">
              <a:rPr lang="en-IN" smtClean="0"/>
              <a:t>08-09-2022</a:t>
            </a:fld>
            <a:endParaRPr lang="en-IN"/>
          </a:p>
        </p:txBody>
      </p:sp>
      <p:sp>
        <p:nvSpPr>
          <p:cNvPr id="6" name="Footer Placeholder 5">
            <a:extLst>
              <a:ext uri="{FF2B5EF4-FFF2-40B4-BE49-F238E27FC236}">
                <a16:creationId xmlns:a16="http://schemas.microsoft.com/office/drawing/2014/main" id="{1643B35B-A642-4810-B2D0-4F9FF9141E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62B167-FF9A-41D3-80EB-C0EDD16065AF}"/>
              </a:ext>
            </a:extLst>
          </p:cNvPr>
          <p:cNvSpPr>
            <a:spLocks noGrp="1"/>
          </p:cNvSpPr>
          <p:nvPr>
            <p:ph type="sldNum" sz="quarter" idx="12"/>
          </p:nvPr>
        </p:nvSpPr>
        <p:spPr/>
        <p:txBody>
          <a:bodyPr/>
          <a:lstStyle/>
          <a:p>
            <a:fld id="{75239A5A-6CEC-4206-824D-015DF6D0E2C1}" type="slidenum">
              <a:rPr lang="en-IN" smtClean="0"/>
              <a:t>‹#›</a:t>
            </a:fld>
            <a:endParaRPr lang="en-IN"/>
          </a:p>
        </p:txBody>
      </p:sp>
    </p:spTree>
    <p:extLst>
      <p:ext uri="{BB962C8B-B14F-4D97-AF65-F5344CB8AC3E}">
        <p14:creationId xmlns:p14="http://schemas.microsoft.com/office/powerpoint/2010/main" val="384637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A738D7-6948-42ED-96F4-C7C0964F3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6C37FF-AD4A-4A21-A790-05731276D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1FF2CA-2C19-4425-93DC-F433D857E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3379F-9E67-4A30-954F-EEA30DD5667B}" type="datetimeFigureOut">
              <a:rPr lang="en-IN" smtClean="0"/>
              <a:t>08-09-2022</a:t>
            </a:fld>
            <a:endParaRPr lang="en-IN"/>
          </a:p>
        </p:txBody>
      </p:sp>
      <p:sp>
        <p:nvSpPr>
          <p:cNvPr id="5" name="Footer Placeholder 4">
            <a:extLst>
              <a:ext uri="{FF2B5EF4-FFF2-40B4-BE49-F238E27FC236}">
                <a16:creationId xmlns:a16="http://schemas.microsoft.com/office/drawing/2014/main" id="{1BBCD4DC-DCF1-408B-9594-6D0EB9C16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326D20F-1B46-4522-8331-05D488B93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39A5A-6CEC-4206-824D-015DF6D0E2C1}" type="slidenum">
              <a:rPr lang="en-IN" smtClean="0"/>
              <a:t>‹#›</a:t>
            </a:fld>
            <a:endParaRPr lang="en-IN"/>
          </a:p>
        </p:txBody>
      </p:sp>
    </p:spTree>
    <p:extLst>
      <p:ext uri="{BB962C8B-B14F-4D97-AF65-F5344CB8AC3E}">
        <p14:creationId xmlns:p14="http://schemas.microsoft.com/office/powerpoint/2010/main" val="90498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biosensorscongress.conferenceseries.com/call-for-abstracts.php#collapse5" TargetMode="External"/><Relationship Id="rId13" Type="http://schemas.openxmlformats.org/officeDocument/2006/relationships/hyperlink" Target="https://biosensorscongress.conferenceseries.com/call-for-abstracts.php#collapse10" TargetMode="External"/><Relationship Id="rId18" Type="http://schemas.openxmlformats.org/officeDocument/2006/relationships/hyperlink" Target="https://biosensorscongress.conferenceseries.com/call-for-abstracts.php#collapse15" TargetMode="External"/><Relationship Id="rId26" Type="http://schemas.openxmlformats.org/officeDocument/2006/relationships/hyperlink" Target="https://biosensorscongress.conferenceseries.com/call-for-abstracts.php#collapse23" TargetMode="External"/><Relationship Id="rId3" Type="http://schemas.openxmlformats.org/officeDocument/2006/relationships/image" Target="../media/image4.png"/><Relationship Id="rId21" Type="http://schemas.openxmlformats.org/officeDocument/2006/relationships/hyperlink" Target="https://biosensorscongress.conferenceseries.com/call-for-abstracts.php#collapse18" TargetMode="External"/><Relationship Id="rId7" Type="http://schemas.openxmlformats.org/officeDocument/2006/relationships/hyperlink" Target="https://biosensorscongress.conferenceseries.com/call-for-abstracts.php#collapse4" TargetMode="External"/><Relationship Id="rId12" Type="http://schemas.openxmlformats.org/officeDocument/2006/relationships/hyperlink" Target="https://biosensorscongress.conferenceseries.com/call-for-abstracts.php#collapse9" TargetMode="External"/><Relationship Id="rId17" Type="http://schemas.openxmlformats.org/officeDocument/2006/relationships/hyperlink" Target="https://biosensorscongress.conferenceseries.com/call-for-abstracts.php#collapse14" TargetMode="External"/><Relationship Id="rId25" Type="http://schemas.openxmlformats.org/officeDocument/2006/relationships/hyperlink" Target="https://biosensorscongress.conferenceseries.com/call-for-abstracts.php#collapse22" TargetMode="External"/><Relationship Id="rId2" Type="http://schemas.openxmlformats.org/officeDocument/2006/relationships/image" Target="../media/image7.jpeg"/><Relationship Id="rId16" Type="http://schemas.openxmlformats.org/officeDocument/2006/relationships/hyperlink" Target="https://biosensorscongress.conferenceseries.com/call-for-abstracts.php#collapse13" TargetMode="External"/><Relationship Id="rId20" Type="http://schemas.openxmlformats.org/officeDocument/2006/relationships/hyperlink" Target="https://biosensorscongress.conferenceseries.com/call-for-abstracts.php#collapse17" TargetMode="External"/><Relationship Id="rId1" Type="http://schemas.openxmlformats.org/officeDocument/2006/relationships/slideLayout" Target="../slideLayouts/slideLayout2.xml"/><Relationship Id="rId6" Type="http://schemas.openxmlformats.org/officeDocument/2006/relationships/hyperlink" Target="https://biosensorscongress.conferenceseries.com/call-for-abstracts.php#collapse3" TargetMode="External"/><Relationship Id="rId11" Type="http://schemas.openxmlformats.org/officeDocument/2006/relationships/hyperlink" Target="https://biosensorscongress.conferenceseries.com/call-for-abstracts.php#collapse8" TargetMode="External"/><Relationship Id="rId24" Type="http://schemas.openxmlformats.org/officeDocument/2006/relationships/hyperlink" Target="https://biosensorscongress.conferenceseries.com/call-for-abstracts.php#collapse21" TargetMode="External"/><Relationship Id="rId5" Type="http://schemas.openxmlformats.org/officeDocument/2006/relationships/hyperlink" Target="https://biosensorscongress.conferenceseries.com/call-for-abstracts.php#collapse2" TargetMode="External"/><Relationship Id="rId15" Type="http://schemas.openxmlformats.org/officeDocument/2006/relationships/hyperlink" Target="https://biosensorscongress.conferenceseries.com/call-for-abstracts.php#collapse12" TargetMode="External"/><Relationship Id="rId23" Type="http://schemas.openxmlformats.org/officeDocument/2006/relationships/hyperlink" Target="https://biosensorscongress.conferenceseries.com/call-for-abstracts.php#collapse20" TargetMode="External"/><Relationship Id="rId10" Type="http://schemas.openxmlformats.org/officeDocument/2006/relationships/hyperlink" Target="https://biosensorscongress.conferenceseries.com/call-for-abstracts.php#collapse7" TargetMode="External"/><Relationship Id="rId19" Type="http://schemas.openxmlformats.org/officeDocument/2006/relationships/hyperlink" Target="https://biosensorscongress.conferenceseries.com/call-for-abstracts.php#collapse16" TargetMode="External"/><Relationship Id="rId4" Type="http://schemas.openxmlformats.org/officeDocument/2006/relationships/hyperlink" Target="https://biosensorscongress.conferenceseries.com/call-for-abstracts.php#collapse1" TargetMode="External"/><Relationship Id="rId9" Type="http://schemas.openxmlformats.org/officeDocument/2006/relationships/hyperlink" Target="https://biosensorscongress.conferenceseries.com/call-for-abstracts.php#collapse6" TargetMode="External"/><Relationship Id="rId14" Type="http://schemas.openxmlformats.org/officeDocument/2006/relationships/hyperlink" Target="https://biosensorscongress.conferenceseries.com/call-for-abstracts.php#collapse11" TargetMode="External"/><Relationship Id="rId22" Type="http://schemas.openxmlformats.org/officeDocument/2006/relationships/hyperlink" Target="https://biosensorscongress.conferenceseries.com/call-for-abstracts.php#collapse19" TargetMode="External"/><Relationship Id="rId27" Type="http://schemas.openxmlformats.org/officeDocument/2006/relationships/hyperlink" Target="https://biosensorscongress.conferenceseries.com/call-for-abstracts.php#collapse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f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EDB9D-E56F-4D83-A561-DA41998A4964}"/>
              </a:ext>
            </a:extLst>
          </p:cNvPr>
          <p:cNvSpPr/>
          <p:nvPr/>
        </p:nvSpPr>
        <p:spPr>
          <a:xfrm>
            <a:off x="-104503"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2FEE1D79-99DB-45E5-816A-27D98C91CCCD}"/>
              </a:ext>
            </a:extLst>
          </p:cNvPr>
          <p:cNvSpPr/>
          <p:nvPr/>
        </p:nvSpPr>
        <p:spPr>
          <a:xfrm>
            <a:off x="10113564" y="0"/>
            <a:ext cx="2078436" cy="6858000"/>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solidFill>
                <a:schemeClr val="tx2"/>
              </a:solidFill>
            </a:endParaRPr>
          </a:p>
        </p:txBody>
      </p:sp>
      <p:sp>
        <p:nvSpPr>
          <p:cNvPr id="8" name="Rectangle 7">
            <a:extLst>
              <a:ext uri="{FF2B5EF4-FFF2-40B4-BE49-F238E27FC236}">
                <a16:creationId xmlns:a16="http://schemas.microsoft.com/office/drawing/2014/main" id="{E8EC1BFB-B182-43EC-AB60-891225EE92DB}"/>
              </a:ext>
            </a:extLst>
          </p:cNvPr>
          <p:cNvSpPr/>
          <p:nvPr/>
        </p:nvSpPr>
        <p:spPr>
          <a:xfrm>
            <a:off x="0" y="0"/>
            <a:ext cx="47568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16FAD093-798A-41AE-BF6F-33092771634A}"/>
              </a:ext>
            </a:extLst>
          </p:cNvPr>
          <p:cNvSpPr/>
          <p:nvPr/>
        </p:nvSpPr>
        <p:spPr>
          <a:xfrm>
            <a:off x="1408842" y="1420218"/>
            <a:ext cx="4687158" cy="4017564"/>
          </a:xfrm>
          <a:prstGeom prst="rect">
            <a:avLst/>
          </a:prstGeom>
          <a:solidFill>
            <a:schemeClr val="tx2">
              <a:lumMod val="75000"/>
            </a:scheme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A95F3306-4B09-483C-A8A9-AD2DD133D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29" y="324388"/>
            <a:ext cx="2262711" cy="248519"/>
          </a:xfrm>
          <a:prstGeom prst="rect">
            <a:avLst/>
          </a:prstGeom>
        </p:spPr>
      </p:pic>
      <p:sp>
        <p:nvSpPr>
          <p:cNvPr id="12" name="TextBox 11">
            <a:extLst>
              <a:ext uri="{FF2B5EF4-FFF2-40B4-BE49-F238E27FC236}">
                <a16:creationId xmlns:a16="http://schemas.microsoft.com/office/drawing/2014/main" id="{1073964B-B42A-41DD-B878-AC366F6BB7C5}"/>
              </a:ext>
            </a:extLst>
          </p:cNvPr>
          <p:cNvSpPr txBox="1"/>
          <p:nvPr/>
        </p:nvSpPr>
        <p:spPr>
          <a:xfrm>
            <a:off x="0" y="6211141"/>
            <a:ext cx="4391865" cy="1038746"/>
          </a:xfrm>
          <a:prstGeom prst="rect">
            <a:avLst/>
          </a:prstGeom>
          <a:noFill/>
        </p:spPr>
        <p:txBody>
          <a:bodyPr wrap="square" rtlCol="0">
            <a:spAutoFit/>
          </a:bodyPr>
          <a:lstStyle/>
          <a:p>
            <a:pPr algn="ctr"/>
            <a:r>
              <a:rPr lang="en-IN" sz="12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MAIL:</a:t>
            </a:r>
            <a:r>
              <a:rPr lang="en-US" sz="1200" i="1" dirty="0">
                <a:latin typeface="Times New Roman" panose="02020603050405020304" pitchFamily="18" charset="0"/>
                <a:cs typeface="Times New Roman" panose="02020603050405020304" pitchFamily="18" charset="0"/>
              </a:rPr>
              <a:t>biosensorscongress@globalannualsummit.com</a:t>
            </a:r>
            <a:endParaRPr lang="en-IN" sz="1200" b="1" i="1"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IN" sz="1200" b="1" dirty="0">
                <a:solidFill>
                  <a:schemeClr val="bg2">
                    <a:lumMod val="25000"/>
                  </a:schemeClr>
                </a:solidFill>
                <a:latin typeface="Times New Roman" panose="02020603050405020304" pitchFamily="18" charset="0"/>
                <a:cs typeface="Times New Roman" panose="02020603050405020304" pitchFamily="18" charset="0"/>
              </a:rPr>
              <a:t> URL: </a:t>
            </a:r>
            <a:r>
              <a:rPr lang="en-IN" sz="1200" i="1" dirty="0">
                <a:solidFill>
                  <a:schemeClr val="bg2">
                    <a:lumMod val="25000"/>
                  </a:schemeClr>
                </a:solidFill>
                <a:latin typeface="Times New Roman" panose="02020603050405020304" pitchFamily="18" charset="0"/>
                <a:cs typeface="Times New Roman" panose="02020603050405020304" pitchFamily="18" charset="0"/>
              </a:rPr>
              <a:t>https://biosensorscongress.conferenceseries.com</a:t>
            </a:r>
            <a:r>
              <a:rPr lang="en-IN" sz="1200" b="1" dirty="0">
                <a:solidFill>
                  <a:schemeClr val="bg2">
                    <a:lumMod val="25000"/>
                  </a:schemeClr>
                </a:solidFill>
                <a:latin typeface="Times New Roman" panose="02020603050405020304" pitchFamily="18" charset="0"/>
                <a:cs typeface="Times New Roman" panose="02020603050405020304" pitchFamily="18" charset="0"/>
              </a:rPr>
              <a:t>/ </a:t>
            </a:r>
            <a:r>
              <a:rPr lang="en-IN" sz="1200" i="1" dirty="0">
                <a:solidFill>
                  <a:schemeClr val="bg2">
                    <a:lumMod val="25000"/>
                  </a:schemeClr>
                </a:solidFill>
                <a:latin typeface="Times New Roman" panose="02020603050405020304" pitchFamily="18" charset="0"/>
                <a:cs typeface="Times New Roman" panose="02020603050405020304" pitchFamily="18" charset="0"/>
              </a:rPr>
              <a:t>/</a:t>
            </a:r>
            <a:endParaRPr lang="en-IN" sz="1200" i="1" dirty="0">
              <a:solidFill>
                <a:schemeClr val="tx2">
                  <a:lumMod val="75000"/>
                </a:schemeClr>
              </a:solidFill>
              <a:latin typeface="Times New Roman" panose="02020603050405020304" pitchFamily="18" charset="0"/>
              <a:cs typeface="Times New Roman" panose="02020603050405020304" pitchFamily="18" charset="0"/>
            </a:endParaRPr>
          </a:p>
          <a:p>
            <a:pPr>
              <a:lnSpc>
                <a:spcPct val="150000"/>
              </a:lnSpc>
            </a:pPr>
            <a:r>
              <a:rPr lang="en-IN" sz="12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 </a:t>
            </a:r>
          </a:p>
          <a:p>
            <a:pPr>
              <a:lnSpc>
                <a:spcPct val="150000"/>
              </a:lnSpc>
            </a:pPr>
            <a:r>
              <a:rPr lang="en-IN" sz="1300" i="1" dirty="0" smtClean="0">
                <a:solidFill>
                  <a:schemeClr val="bg2">
                    <a:lumMod val="25000"/>
                  </a:schemeClr>
                </a:solidFill>
                <a:latin typeface="Times New Roman" panose="02020603050405020304" pitchFamily="18" charset="0"/>
                <a:cs typeface="Times New Roman" panose="02020603050405020304" pitchFamily="18" charset="0"/>
              </a:rPr>
              <a:t>/</a:t>
            </a:r>
            <a:endParaRPr lang="en-IN" sz="13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1AFD0BE-2BAF-4C56-A072-348AE0BCF582}"/>
              </a:ext>
            </a:extLst>
          </p:cNvPr>
          <p:cNvSpPr txBox="1"/>
          <p:nvPr/>
        </p:nvSpPr>
        <p:spPr>
          <a:xfrm rot="16200000">
            <a:off x="7604611" y="3455666"/>
            <a:ext cx="7249888" cy="338554"/>
          </a:xfrm>
          <a:prstGeom prst="rect">
            <a:avLst/>
          </a:prstGeom>
          <a:noFill/>
        </p:spPr>
        <p:txBody>
          <a:bodyPr wrap="square" rtlCol="0">
            <a:spAutoFit/>
          </a:bodyPr>
          <a:lstStyle/>
          <a:p>
            <a:pPr algn="ctr"/>
            <a:r>
              <a:rPr lang="en-IN" sz="1600" b="1" spc="600" dirty="0">
                <a:solidFill>
                  <a:schemeClr val="bg1"/>
                </a:solidFill>
                <a:latin typeface="Times New Roman" panose="02020603050405020304" pitchFamily="18" charset="0"/>
                <a:cs typeface="Times New Roman" panose="02020603050405020304" pitchFamily="18" charset="0"/>
              </a:rPr>
              <a:t>Biosesnsorcongress 2023</a:t>
            </a:r>
            <a:endParaRPr lang="en-IN" sz="1600" b="1" kern="20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4A16476-98BC-43D6-92D1-26FF0194AFBF}"/>
              </a:ext>
            </a:extLst>
          </p:cNvPr>
          <p:cNvSpPr/>
          <p:nvPr/>
        </p:nvSpPr>
        <p:spPr>
          <a:xfrm>
            <a:off x="1188720" y="1178560"/>
            <a:ext cx="3568092" cy="4431796"/>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91E7C18-ABA5-42EC-B3BB-00197DC8942C}"/>
              </a:ext>
            </a:extLst>
          </p:cNvPr>
          <p:cNvSpPr txBox="1"/>
          <p:nvPr/>
        </p:nvSpPr>
        <p:spPr>
          <a:xfrm>
            <a:off x="1743639" y="1866614"/>
            <a:ext cx="4129163" cy="2923877"/>
          </a:xfrm>
          <a:prstGeom prst="rect">
            <a:avLst/>
          </a:prstGeom>
          <a:noFill/>
        </p:spPr>
        <p:txBody>
          <a:bodyPr wrap="square" rtlCol="0">
            <a:spAutoFit/>
          </a:bodyPr>
          <a:lstStyle/>
          <a:p>
            <a:pPr algn="ctr"/>
            <a:r>
              <a:rPr lang="en-IN" sz="1600" spc="300" dirty="0" smtClean="0">
                <a:solidFill>
                  <a:schemeClr val="bg1"/>
                </a:solidFill>
                <a:latin typeface="Times New Roman" panose="02020603050405020304" pitchFamily="18" charset="0"/>
                <a:cs typeface="Times New Roman" panose="02020603050405020304" pitchFamily="18" charset="0"/>
              </a:rPr>
              <a:t>12</a:t>
            </a:r>
            <a:r>
              <a:rPr lang="en-IN" sz="1600" spc="300" baseline="30000" dirty="0" smtClean="0">
                <a:solidFill>
                  <a:schemeClr val="bg1"/>
                </a:solidFill>
                <a:latin typeface="Times New Roman" panose="02020603050405020304" pitchFamily="18" charset="0"/>
                <a:cs typeface="Times New Roman" panose="02020603050405020304" pitchFamily="18" charset="0"/>
              </a:rPr>
              <a:t>th</a:t>
            </a:r>
            <a:r>
              <a:rPr lang="en-IN" sz="1600" spc="300" dirty="0" smtClean="0">
                <a:solidFill>
                  <a:schemeClr val="bg1"/>
                </a:solidFill>
                <a:latin typeface="Times New Roman" panose="02020603050405020304" pitchFamily="18" charset="0"/>
                <a:cs typeface="Times New Roman" panose="02020603050405020304" pitchFamily="18" charset="0"/>
              </a:rPr>
              <a:t> World Congress </a:t>
            </a:r>
            <a:r>
              <a:rPr lang="en-IN" sz="1600" spc="300" dirty="0">
                <a:solidFill>
                  <a:schemeClr val="bg1"/>
                </a:solidFill>
                <a:latin typeface="Times New Roman" panose="02020603050405020304" pitchFamily="18" charset="0"/>
                <a:cs typeface="Times New Roman" panose="02020603050405020304" pitchFamily="18" charset="0"/>
              </a:rPr>
              <a:t>on</a:t>
            </a:r>
          </a:p>
          <a:p>
            <a:pPr algn="ctr"/>
            <a:r>
              <a:rPr lang="en-IN" sz="3600" b="1" spc="600" dirty="0" smtClean="0">
                <a:solidFill>
                  <a:schemeClr val="bg1"/>
                </a:solidFill>
                <a:latin typeface="Times New Roman" panose="02020603050405020304" pitchFamily="18" charset="0"/>
                <a:cs typeface="Times New Roman" panose="02020603050405020304" pitchFamily="18" charset="0"/>
              </a:rPr>
              <a:t>Biosensors&amp; Bioelectronics</a:t>
            </a:r>
            <a:endParaRPr lang="en-IN" sz="3600" b="0" i="0" u="none" strike="noStrike" baseline="0" dirty="0" smtClean="0">
              <a:solidFill>
                <a:schemeClr val="bg1"/>
              </a:solidFill>
              <a:latin typeface="Times New Roman" panose="02020603050405020304" pitchFamily="18" charset="0"/>
              <a:cs typeface="Times New Roman" panose="02020603050405020304" pitchFamily="18" charset="0"/>
            </a:endParaRPr>
          </a:p>
          <a:p>
            <a:pPr algn="ctr"/>
            <a:r>
              <a:rPr lang="en-IN" sz="1600" dirty="0" smtClean="0">
                <a:solidFill>
                  <a:schemeClr val="bg1"/>
                </a:solidFill>
                <a:latin typeface="Times New Roman" panose="02020603050405020304" pitchFamily="18" charset="0"/>
                <a:cs typeface="Times New Roman" panose="02020603050405020304" pitchFamily="18" charset="0"/>
              </a:rPr>
              <a:t>June 06-07</a:t>
            </a:r>
            <a:r>
              <a:rPr lang="en-IN" sz="1600" b="0" i="0" u="none" strike="noStrike" baseline="0" dirty="0" smtClean="0">
                <a:solidFill>
                  <a:schemeClr val="bg1"/>
                </a:solidFill>
                <a:latin typeface="Times New Roman" panose="02020603050405020304" pitchFamily="18" charset="0"/>
                <a:cs typeface="Times New Roman" panose="02020603050405020304" pitchFamily="18" charset="0"/>
              </a:rPr>
              <a:t>, 2023</a:t>
            </a:r>
          </a:p>
          <a:p>
            <a:pPr algn="ctr"/>
            <a:endParaRPr lang="en-US" sz="1600" b="1" i="0" u="none" strike="noStrike" baseline="0" dirty="0">
              <a:solidFill>
                <a:schemeClr val="bg1"/>
              </a:solidFill>
              <a:latin typeface="Times New Roman" panose="02020603050405020304" pitchFamily="18" charset="0"/>
              <a:cs typeface="Times New Roman" panose="02020603050405020304" pitchFamily="18" charset="0"/>
            </a:endParaRPr>
          </a:p>
          <a:p>
            <a:pPr algn="ctr"/>
            <a:r>
              <a:rPr lang="en-US" sz="1600" b="1" i="0" u="none" strike="noStrike" baseline="0" dirty="0" smtClean="0">
                <a:solidFill>
                  <a:schemeClr val="bg1"/>
                </a:solidFill>
                <a:latin typeface="Times New Roman" panose="02020603050405020304" pitchFamily="18" charset="0"/>
                <a:cs typeface="Times New Roman" panose="02020603050405020304" pitchFamily="18" charset="0"/>
              </a:rPr>
              <a:t>Theme: </a:t>
            </a:r>
            <a:r>
              <a:rPr lang="en-US" sz="1600" i="1" dirty="0" smtClean="0">
                <a:solidFill>
                  <a:schemeClr val="bg1"/>
                </a:solidFill>
                <a:latin typeface="Times New Roman" panose="02020603050405020304" pitchFamily="18" charset="0"/>
                <a:cs typeface="Times New Roman" panose="02020603050405020304" pitchFamily="18" charset="0"/>
              </a:rPr>
              <a:t>Recent </a:t>
            </a:r>
            <a:r>
              <a:rPr lang="en-US" sz="1600" i="1" dirty="0">
                <a:solidFill>
                  <a:schemeClr val="bg1"/>
                </a:solidFill>
                <a:latin typeface="Times New Roman" panose="02020603050405020304" pitchFamily="18" charset="0"/>
                <a:cs typeface="Times New Roman" panose="02020603050405020304" pitchFamily="18" charset="0"/>
              </a:rPr>
              <a:t>Advances in Biosensor And Biosensor Technology</a:t>
            </a:r>
          </a:p>
          <a:p>
            <a:pPr algn="ctr"/>
            <a:endParaRPr lang="en-US" sz="1600" dirty="0">
              <a:solidFill>
                <a:schemeClr val="bg1"/>
              </a:solidFill>
              <a:latin typeface="Times New Roman" pitchFamily="18" charset="0"/>
              <a:cs typeface="Times New Roman" pitchFamily="18" charset="0"/>
            </a:endParaRPr>
          </a:p>
          <a:p>
            <a:pPr algn="ctr"/>
            <a:endParaRPr lang="en-US" sz="1600" b="1" i="0" u="none" strike="noStrike" baseline="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14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EC640F-4B8F-4B57-B2B4-82F353E19172}"/>
              </a:ext>
            </a:extLst>
          </p:cNvPr>
          <p:cNvSpPr/>
          <p:nvPr/>
        </p:nvSpPr>
        <p:spPr>
          <a:xfrm>
            <a:off x="0" y="13648"/>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FAC754E5-2527-4E67-AF45-57D98DD1A2A3}"/>
              </a:ext>
            </a:extLst>
          </p:cNvPr>
          <p:cNvSpPr/>
          <p:nvPr/>
        </p:nvSpPr>
        <p:spPr>
          <a:xfrm>
            <a:off x="739248" y="729205"/>
            <a:ext cx="10713504" cy="537817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1DD332D-6C53-418B-9818-34F74D01B2F4}"/>
              </a:ext>
            </a:extLst>
          </p:cNvPr>
          <p:cNvSpPr txBox="1"/>
          <p:nvPr/>
        </p:nvSpPr>
        <p:spPr>
          <a:xfrm>
            <a:off x="1074045" y="1636861"/>
            <a:ext cx="10043910" cy="3231654"/>
          </a:xfrm>
          <a:prstGeom prst="rect">
            <a:avLst/>
          </a:prstGeom>
          <a:noFill/>
        </p:spPr>
        <p:txBody>
          <a:bodyPr wrap="square" numCol="1" rtlCol="0">
            <a:spAutoFit/>
          </a:bodyPr>
          <a:lstStyle/>
          <a:p>
            <a:pPr algn="just"/>
            <a:r>
              <a:rPr lang="en-IN" sz="1200" b="1" i="0" u="none" strike="noStrike" baseline="0" dirty="0">
                <a:latin typeface="Times New Roman" panose="02020603050405020304" pitchFamily="18" charset="0"/>
                <a:cs typeface="Times New Roman" panose="02020603050405020304" pitchFamily="18" charset="0"/>
              </a:rPr>
              <a:t>Dear Attendees,</a:t>
            </a:r>
          </a:p>
          <a:p>
            <a:pPr algn="just"/>
            <a:endParaRPr lang="en-US" sz="1200" b="0" i="0" u="none" strike="noStrike" baseline="0" dirty="0">
              <a:latin typeface="Times New Roman" panose="02020603050405020304" pitchFamily="18" charset="0"/>
              <a:cs typeface="Times New Roman" panose="02020603050405020304" pitchFamily="18" charset="0"/>
            </a:endParaRPr>
          </a:p>
          <a:p>
            <a:r>
              <a:rPr lang="en-US" sz="1200" b="0" i="0" u="none" strike="noStrike" baseline="0" dirty="0" smtClean="0">
                <a:latin typeface="Times New Roman" panose="02020603050405020304" pitchFamily="18" charset="0"/>
                <a:cs typeface="Times New Roman" panose="02020603050405020304" pitchFamily="18" charset="0"/>
              </a:rPr>
              <a:t> Conference Series LLC LTD welcomes you to attend the </a:t>
            </a:r>
            <a:r>
              <a:rPr lang="en-US" sz="1200" dirty="0">
                <a:latin typeface="Times New Roman" panose="02020603050405020304" pitchFamily="18" charset="0"/>
                <a:cs typeface="Times New Roman" panose="02020603050405020304" pitchFamily="18" charset="0"/>
              </a:rPr>
              <a:t>12</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World Congress </a:t>
            </a:r>
            <a:r>
              <a:rPr lang="en-US" sz="1200" dirty="0" smtClean="0">
                <a:latin typeface="Times New Roman" panose="02020603050405020304" pitchFamily="18" charset="0"/>
                <a:cs typeface="Times New Roman" panose="02020603050405020304" pitchFamily="18" charset="0"/>
              </a:rPr>
              <a:t>on Biosensors </a:t>
            </a:r>
            <a:r>
              <a:rPr lang="en-US" sz="1200" dirty="0">
                <a:latin typeface="Times New Roman" panose="02020603050405020304" pitchFamily="18" charset="0"/>
                <a:cs typeface="Times New Roman" panose="02020603050405020304" pitchFamily="18" charset="0"/>
              </a:rPr>
              <a:t>and </a:t>
            </a:r>
            <a:r>
              <a:rPr lang="en-US" sz="1200" dirty="0" smtClean="0">
                <a:latin typeface="Times New Roman" panose="02020603050405020304" pitchFamily="18" charset="0"/>
                <a:cs typeface="Times New Roman" panose="02020603050405020304" pitchFamily="18" charset="0"/>
              </a:rPr>
              <a:t>Bioelectronics </a:t>
            </a:r>
            <a:r>
              <a:rPr lang="en-US" sz="1200" b="0" i="0" u="none" strike="noStrike" baseline="0" dirty="0" smtClean="0">
                <a:latin typeface="Times New Roman" panose="02020603050405020304" pitchFamily="18" charset="0"/>
                <a:cs typeface="Times New Roman" panose="02020603050405020304" pitchFamily="18" charset="0"/>
              </a:rPr>
              <a:t>which is going to be held on </a:t>
            </a:r>
            <a:r>
              <a:rPr lang="en-US" sz="1200" b="1" i="0" u="none" strike="noStrike" baseline="0" dirty="0" smtClean="0">
                <a:latin typeface="Times New Roman" panose="02020603050405020304" pitchFamily="18" charset="0"/>
                <a:cs typeface="Times New Roman" panose="02020603050405020304" pitchFamily="18" charset="0"/>
              </a:rPr>
              <a:t>June</a:t>
            </a:r>
            <a:r>
              <a:rPr lang="en-US" sz="1200" b="1" i="0" u="none" strike="noStrike" dirty="0" smtClean="0">
                <a:latin typeface="Times New Roman" panose="02020603050405020304" pitchFamily="18" charset="0"/>
                <a:cs typeface="Times New Roman" panose="02020603050405020304" pitchFamily="18" charset="0"/>
              </a:rPr>
              <a:t> 06-07,2023</a:t>
            </a:r>
            <a:r>
              <a:rPr lang="en-US" sz="1200" b="1" dirty="0" smtClean="0">
                <a:latin typeface="Times New Roman" panose="02020603050405020304" pitchFamily="18" charset="0"/>
                <a:cs typeface="Times New Roman" panose="02020603050405020304" pitchFamily="18" charset="0"/>
              </a:rPr>
              <a:t>. </a:t>
            </a:r>
            <a:r>
              <a:rPr lang="en-US" sz="1200" b="0" i="0" u="none" strike="noStrike" baseline="0" dirty="0" smtClean="0">
                <a:latin typeface="Times New Roman" panose="02020603050405020304" pitchFamily="18" charset="0"/>
                <a:cs typeface="Times New Roman" panose="02020603050405020304" pitchFamily="18" charset="0"/>
              </a:rPr>
              <a:t>We cordially invite all the participants who are interested in sharing their knowledge and research in the area of Nuclear</a:t>
            </a:r>
            <a:r>
              <a:rPr lang="en-US" sz="1200" b="0" i="0" u="none" strike="noStrike" dirty="0" smtClean="0">
                <a:latin typeface="Times New Roman" panose="02020603050405020304" pitchFamily="18" charset="0"/>
                <a:cs typeface="Times New Roman" panose="02020603050405020304" pitchFamily="18" charset="0"/>
              </a:rPr>
              <a:t> and radiochemistry </a:t>
            </a:r>
            <a:r>
              <a:rPr lang="en-US" sz="1200" b="0" i="0" u="none" strike="noStrike" baseline="0" dirty="0" smtClean="0">
                <a:latin typeface="Times New Roman" panose="02020603050405020304" pitchFamily="18" charset="0"/>
                <a:cs typeface="Times New Roman" panose="02020603050405020304" pitchFamily="18" charset="0"/>
              </a:rPr>
              <a:t>anticipates more than 100 participants around the globe with thought provoking keynote lectures, oral and poster presentations. The attending delegates include editorial board members of related open access journals. This is an excellent opportunity for the delegates from universities, institutes, and industries to interact with the world class scientists. The intending participants can confirm their participation by registering for the conference along with your colleagues. Avail the delegate early bird offer. The main theme of the conference is </a:t>
            </a:r>
            <a:r>
              <a:rPr lang="en-US" sz="1200" b="1"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Recent Advances in Biosensor And Bioelectronics </a:t>
            </a:r>
            <a:r>
              <a:rPr lang="en-US" sz="1200" dirty="0" smtClean="0">
                <a:latin typeface="Times New Roman" panose="02020603050405020304" pitchFamily="18" charset="0"/>
                <a:cs typeface="Times New Roman" panose="02020603050405020304" pitchFamily="18" charset="0"/>
              </a:rPr>
              <a:t>Technology "As</a:t>
            </a:r>
            <a:r>
              <a:rPr lang="en-US" sz="1200" b="0" i="0" u="none" strike="noStrike" baseline="0" dirty="0" smtClean="0">
                <a:latin typeface="Times New Roman" panose="02020603050405020304" pitchFamily="18" charset="0"/>
                <a:cs typeface="Times New Roman" panose="02020603050405020304" pitchFamily="18" charset="0"/>
              </a:rPr>
              <a:t> the premier event, we have developed a program with your </a:t>
            </a:r>
            <a:r>
              <a:rPr lang="en-IN" sz="1200" b="0" i="0" u="none" strike="noStrike" baseline="0" dirty="0" smtClean="0">
                <a:latin typeface="Times New Roman" panose="02020603050405020304" pitchFamily="18" charset="0"/>
                <a:cs typeface="Times New Roman" panose="02020603050405020304" pitchFamily="18" charset="0"/>
              </a:rPr>
              <a:t>interests in mind.</a:t>
            </a:r>
          </a:p>
          <a:p>
            <a:pPr algn="just"/>
            <a:r>
              <a:rPr lang="en-US" sz="1200" b="0" i="0" u="none" strike="noStrike" baseline="0" dirty="0" smtClean="0">
                <a:latin typeface="Times New Roman" panose="02020603050405020304" pitchFamily="18" charset="0"/>
                <a:cs typeface="Times New Roman" panose="02020603050405020304" pitchFamily="18" charset="0"/>
              </a:rPr>
              <a:t> </a:t>
            </a:r>
            <a:endParaRPr lang="en-US" sz="1200" b="0" i="0" u="none" strike="noStrike" baseline="0" dirty="0">
              <a:latin typeface="Times New Roman" panose="02020603050405020304" pitchFamily="18" charset="0"/>
              <a:cs typeface="Times New Roman" panose="02020603050405020304" pitchFamily="18" charset="0"/>
            </a:endParaRPr>
          </a:p>
          <a:p>
            <a:pPr algn="just"/>
            <a:r>
              <a:rPr lang="en-US" sz="1200" b="0" i="0" u="none" strike="noStrike" baseline="0" dirty="0">
                <a:latin typeface="Times New Roman" panose="02020603050405020304" pitchFamily="18" charset="0"/>
                <a:cs typeface="Times New Roman" panose="02020603050405020304" pitchFamily="18" charset="0"/>
              </a:rPr>
              <a:t> </a:t>
            </a:r>
            <a:r>
              <a:rPr lang="en-US" sz="1200" b="0" i="0" u="none" strike="noStrike" baseline="0" dirty="0" smtClean="0">
                <a:latin typeface="Times New Roman" panose="02020603050405020304" pitchFamily="18" charset="0"/>
                <a:cs typeface="Times New Roman" panose="02020603050405020304" pitchFamily="18" charset="0"/>
              </a:rPr>
              <a:t>We </a:t>
            </a:r>
            <a:r>
              <a:rPr lang="en-US" sz="1200" b="0" i="0" u="none" strike="noStrike" baseline="0" dirty="0">
                <a:latin typeface="Times New Roman" panose="02020603050405020304" pitchFamily="18" charset="0"/>
                <a:cs typeface="Times New Roman" panose="02020603050405020304" pitchFamily="18" charset="0"/>
              </a:rPr>
              <a:t>have not only increased the number of opportunities for you to network with colleagues from across the world but also introduced more focused sessions that will feature cutting edge presentations, special panel discussions, and livelier interaction with industry leaders and experts. Life is full of give and take. Make it count in your professional life. Attend the </a:t>
            </a:r>
            <a:r>
              <a:rPr lang="en-US" sz="1200" b="1" dirty="0" smtClean="0">
                <a:latin typeface="Times New Roman" panose="02020603050405020304" pitchFamily="18" charset="0"/>
                <a:cs typeface="Times New Roman" panose="02020603050405020304" pitchFamily="18" charset="0"/>
              </a:rPr>
              <a:t>Biosensorcongress 2023 </a:t>
            </a:r>
            <a:r>
              <a:rPr lang="en-US" sz="1200" b="0" i="0" u="none" strike="noStrike" baseline="0" dirty="0" smtClean="0">
                <a:latin typeface="Times New Roman" panose="02020603050405020304" pitchFamily="18" charset="0"/>
                <a:cs typeface="Times New Roman" panose="02020603050405020304" pitchFamily="18" charset="0"/>
              </a:rPr>
              <a:t>to </a:t>
            </a:r>
            <a:r>
              <a:rPr lang="en-US" sz="1200" b="0" i="0" u="none" strike="noStrike" baseline="0" dirty="0">
                <a:latin typeface="Times New Roman" panose="02020603050405020304" pitchFamily="18" charset="0"/>
                <a:cs typeface="Times New Roman" panose="02020603050405020304" pitchFamily="18" charset="0"/>
              </a:rPr>
              <a:t>network with your peers, exchange expertise and experiences, and arm yourself with the latest information to take your department to the next level. We look forward to personally welcoming you to Conference </a:t>
            </a:r>
            <a:r>
              <a:rPr lang="en-IN" sz="1200" b="0" i="0" u="none" strike="noStrike" baseline="0" dirty="0" smtClean="0">
                <a:latin typeface="Times New Roman" panose="02020603050405020304" pitchFamily="18" charset="0"/>
                <a:cs typeface="Times New Roman" panose="02020603050405020304" pitchFamily="18" charset="0"/>
              </a:rPr>
              <a:t>this</a:t>
            </a:r>
            <a:r>
              <a:rPr lang="en-IN" sz="1200" b="0" i="0" u="none" strike="noStrike" dirty="0" smtClean="0">
                <a:latin typeface="Times New Roman" panose="02020603050405020304" pitchFamily="18" charset="0"/>
                <a:cs typeface="Times New Roman" panose="02020603050405020304" pitchFamily="18" charset="0"/>
              </a:rPr>
              <a:t> </a:t>
            </a:r>
            <a:r>
              <a:rPr lang="en-IN" sz="1200" b="1" i="0" u="none" strike="noStrike" dirty="0" smtClean="0">
                <a:latin typeface="Times New Roman" panose="02020603050405020304" pitchFamily="18" charset="0"/>
                <a:cs typeface="Times New Roman" panose="02020603050405020304" pitchFamily="18" charset="0"/>
              </a:rPr>
              <a:t>June 2023</a:t>
            </a:r>
            <a:endParaRPr lang="en-IN" sz="1200" b="1" i="0" u="none" strike="noStrike" baseline="0" dirty="0">
              <a:latin typeface="Times New Roman" panose="02020603050405020304" pitchFamily="18" charset="0"/>
              <a:cs typeface="Times New Roman" panose="02020603050405020304" pitchFamily="18" charset="0"/>
            </a:endParaRPr>
          </a:p>
          <a:p>
            <a:pPr algn="just"/>
            <a:r>
              <a:rPr lang="en-IN" sz="1200" b="0" i="0" u="none" strike="noStrike" baseline="0" dirty="0">
                <a:latin typeface="Times New Roman" panose="02020603050405020304" pitchFamily="18" charset="0"/>
                <a:cs typeface="Times New Roman" panose="02020603050405020304" pitchFamily="18" charset="0"/>
              </a:rPr>
              <a:t>Sincerely,</a:t>
            </a:r>
          </a:p>
          <a:p>
            <a:pPr algn="just"/>
            <a:r>
              <a:rPr lang="en-IN" sz="1200" b="0" i="0" u="none" strike="noStrike" baseline="0" dirty="0">
                <a:latin typeface="Times New Roman" panose="02020603050405020304" pitchFamily="18" charset="0"/>
                <a:cs typeface="Times New Roman" panose="02020603050405020304" pitchFamily="18" charset="0"/>
              </a:rPr>
              <a:t>Organizing </a:t>
            </a:r>
            <a:r>
              <a:rPr lang="en-IN" sz="1200" b="0" i="0" u="none" strike="noStrike" baseline="0" dirty="0" smtClean="0">
                <a:latin typeface="Times New Roman" panose="02020603050405020304" pitchFamily="18" charset="0"/>
                <a:cs typeface="Times New Roman" panose="02020603050405020304" pitchFamily="18" charset="0"/>
              </a:rPr>
              <a:t>Committee</a:t>
            </a:r>
          </a:p>
          <a:p>
            <a:pPr algn="just"/>
            <a:r>
              <a:rPr lang="en-US" sz="1200" b="1" dirty="0">
                <a:latin typeface="Times New Roman" panose="02020603050405020304" pitchFamily="18" charset="0"/>
                <a:cs typeface="Times New Roman" panose="02020603050405020304" pitchFamily="18" charset="0"/>
              </a:rPr>
              <a:t>Biosensorcongress 2023</a:t>
            </a:r>
            <a:endParaRPr lang="en-IN" sz="1200" b="0" i="0" u="none" strike="noStrike" baseline="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55D5466-2361-4841-AD2B-17B46C485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2" name="Rectangle 11">
            <a:extLst>
              <a:ext uri="{FF2B5EF4-FFF2-40B4-BE49-F238E27FC236}">
                <a16:creationId xmlns:a16="http://schemas.microsoft.com/office/drawing/2014/main" id="{96A43CEB-DA29-442C-B116-FD9075EA5901}"/>
              </a:ext>
            </a:extLst>
          </p:cNvPr>
          <p:cNvSpPr/>
          <p:nvPr/>
        </p:nvSpPr>
        <p:spPr>
          <a:xfrm>
            <a:off x="4756812" y="862223"/>
            <a:ext cx="2678376" cy="557995"/>
          </a:xfrm>
          <a:prstGeom prst="rect">
            <a:avLst/>
          </a:prstGeom>
          <a:solidFill>
            <a:schemeClr val="tx2">
              <a:lumMod val="50000"/>
            </a:schemeClr>
          </a:solidFill>
          <a:ln w="1270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C916CB24-13D4-4528-BC62-FC1F725F9195}"/>
              </a:ext>
            </a:extLst>
          </p:cNvPr>
          <p:cNvSpPr txBox="1"/>
          <p:nvPr/>
        </p:nvSpPr>
        <p:spPr>
          <a:xfrm>
            <a:off x="6776076" y="5671301"/>
            <a:ext cx="4575559" cy="646331"/>
          </a:xfrm>
          <a:prstGeom prst="rect">
            <a:avLst/>
          </a:prstGeom>
          <a:noFill/>
        </p:spPr>
        <p:txBody>
          <a:bodyPr wrap="square" rtlCol="0">
            <a:spAutoFit/>
          </a:bodyPr>
          <a:lstStyle/>
          <a:p>
            <a:pPr algn="r">
              <a:lnSpc>
                <a:spcPct val="150000"/>
              </a:lnSpc>
            </a:pPr>
            <a:r>
              <a:rPr lang="en-IN" sz="1200" i="1" dirty="0">
                <a:solidFill>
                  <a:schemeClr val="bg2">
                    <a:lumMod val="25000"/>
                  </a:schemeClr>
                </a:solidFill>
                <a:latin typeface="Times New Roman" panose="02020603050405020304" pitchFamily="18" charset="0"/>
                <a:cs typeface="Times New Roman" panose="02020603050405020304" pitchFamily="18" charset="0"/>
              </a:rPr>
              <a:t>https://nuclearchemistry.conferenceseries.com/</a:t>
            </a:r>
          </a:p>
          <a:p>
            <a:pPr algn="r">
              <a:lnSpc>
                <a:spcPct val="150000"/>
              </a:lnSpc>
            </a:pPr>
            <a:endParaRPr lang="en-IN" sz="12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313F5C-A197-4CDB-B00F-D1AB38FEE400}"/>
              </a:ext>
            </a:extLst>
          </p:cNvPr>
          <p:cNvSpPr txBox="1"/>
          <p:nvPr/>
        </p:nvSpPr>
        <p:spPr>
          <a:xfrm>
            <a:off x="4756812" y="1000842"/>
            <a:ext cx="2678376"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INVITATION</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9EF34B-BAC1-4435-9955-81BD1BEC80EC}"/>
              </a:ext>
            </a:extLst>
          </p:cNvPr>
          <p:cNvSpPr/>
          <p:nvPr/>
        </p:nvSpPr>
        <p:spPr>
          <a:xfrm>
            <a:off x="1" y="-15715"/>
            <a:ext cx="12191999"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id="{0A3C116E-4E70-47AD-AFFB-AF06D0757511}"/>
              </a:ext>
            </a:extLst>
          </p:cNvPr>
          <p:cNvSpPr/>
          <p:nvPr/>
        </p:nvSpPr>
        <p:spPr>
          <a:xfrm>
            <a:off x="739248" y="739914"/>
            <a:ext cx="10713504" cy="537817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C635A89C-32E2-4454-A3F5-A72CBA298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6">
            <a:extLst>
              <a:ext uri="{FF2B5EF4-FFF2-40B4-BE49-F238E27FC236}">
                <a16:creationId xmlns:a16="http://schemas.microsoft.com/office/drawing/2014/main" id="{93370F2E-5183-49A2-81B1-6AF7B783F67C}"/>
              </a:ext>
            </a:extLst>
          </p:cNvPr>
          <p:cNvSpPr/>
          <p:nvPr/>
        </p:nvSpPr>
        <p:spPr>
          <a:xfrm>
            <a:off x="4756812" y="902863"/>
            <a:ext cx="2678376" cy="557995"/>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a:extLst>
              <a:ext uri="{FF2B5EF4-FFF2-40B4-BE49-F238E27FC236}">
                <a16:creationId xmlns:a16="http://schemas.microsoft.com/office/drawing/2014/main" id="{10D3F208-0E0D-4E37-9222-5750FE77C35C}"/>
              </a:ext>
            </a:extLst>
          </p:cNvPr>
          <p:cNvSpPr txBox="1"/>
          <p:nvPr/>
        </p:nvSpPr>
        <p:spPr>
          <a:xfrm>
            <a:off x="4756812" y="1035567"/>
            <a:ext cx="2678376"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ABOUT US</a:t>
            </a:r>
            <a:endParaRPr lang="en-IN" sz="1400" b="1" spc="6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2F2CB8E-AFE2-4214-A52D-1C76834EF67C}"/>
              </a:ext>
            </a:extLst>
          </p:cNvPr>
          <p:cNvCxnSpPr>
            <a:cxnSpLocks/>
          </p:cNvCxnSpPr>
          <p:nvPr/>
        </p:nvCxnSpPr>
        <p:spPr>
          <a:xfrm flipH="1">
            <a:off x="1394460" y="1965606"/>
            <a:ext cx="4652012"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BC8BBFE-59C8-43D5-A97C-075E2FD8AF98}"/>
              </a:ext>
            </a:extLst>
          </p:cNvPr>
          <p:cNvSpPr/>
          <p:nvPr/>
        </p:nvSpPr>
        <p:spPr>
          <a:xfrm>
            <a:off x="6040200" y="1911157"/>
            <a:ext cx="111599" cy="111599"/>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9890E761-A1E7-4E03-801E-64ADDF0AB731}"/>
              </a:ext>
            </a:extLst>
          </p:cNvPr>
          <p:cNvSpPr/>
          <p:nvPr/>
        </p:nvSpPr>
        <p:spPr>
          <a:xfrm>
            <a:off x="6040200" y="2134355"/>
            <a:ext cx="111599" cy="111599"/>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Connector 16">
            <a:extLst>
              <a:ext uri="{FF2B5EF4-FFF2-40B4-BE49-F238E27FC236}">
                <a16:creationId xmlns:a16="http://schemas.microsoft.com/office/drawing/2014/main" id="{95B05DEC-1921-47E7-A9D1-7C5FC84A7C09}"/>
              </a:ext>
            </a:extLst>
          </p:cNvPr>
          <p:cNvCxnSpPr>
            <a:cxnSpLocks/>
          </p:cNvCxnSpPr>
          <p:nvPr/>
        </p:nvCxnSpPr>
        <p:spPr>
          <a:xfrm flipH="1">
            <a:off x="6145531" y="2190396"/>
            <a:ext cx="4640579"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F1D466F-F18E-4F19-856D-FD57CFB456D2}"/>
              </a:ext>
            </a:extLst>
          </p:cNvPr>
          <p:cNvSpPr txBox="1"/>
          <p:nvPr/>
        </p:nvSpPr>
        <p:spPr>
          <a:xfrm>
            <a:off x="1005595" y="1674106"/>
            <a:ext cx="4945626" cy="276999"/>
          </a:xfrm>
          <a:prstGeom prst="rect">
            <a:avLst/>
          </a:prstGeom>
          <a:noFill/>
        </p:spPr>
        <p:txBody>
          <a:bodyPr wrap="square" rtlCol="0">
            <a:spAutoFit/>
          </a:bodyPr>
          <a:lstStyle/>
          <a:p>
            <a:pPr algn="r"/>
            <a:r>
              <a:rPr lang="en-US" sz="1200" b="1" i="0" u="none" strike="noStrike" spc="300" baseline="0" dirty="0">
                <a:solidFill>
                  <a:schemeClr val="bg2">
                    <a:lumMod val="25000"/>
                  </a:schemeClr>
                </a:solidFill>
                <a:latin typeface="Times New Roman" panose="02020603050405020304" pitchFamily="18" charset="0"/>
                <a:cs typeface="Times New Roman" panose="02020603050405020304" pitchFamily="18" charset="0"/>
              </a:rPr>
              <a:t>Our International Open Access Journals</a:t>
            </a:r>
            <a:endParaRPr lang="en-IN" sz="1200" spc="3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C95510D-2F87-4300-9445-ED8A9E9149A0}"/>
              </a:ext>
            </a:extLst>
          </p:cNvPr>
          <p:cNvSpPr txBox="1"/>
          <p:nvPr/>
        </p:nvSpPr>
        <p:spPr>
          <a:xfrm>
            <a:off x="6361968" y="1869889"/>
            <a:ext cx="4258351" cy="281202"/>
          </a:xfrm>
          <a:prstGeom prst="rect">
            <a:avLst/>
          </a:prstGeom>
          <a:noFill/>
        </p:spPr>
        <p:txBody>
          <a:bodyPr wrap="square" rtlCol="0">
            <a:spAutoFit/>
          </a:bodyPr>
          <a:lstStyle/>
          <a:p>
            <a:r>
              <a:rPr lang="en-IN" sz="1200" b="1" i="0" u="none" strike="noStrike" spc="300" baseline="0" dirty="0">
                <a:latin typeface="Times New Roman" panose="02020603050405020304" pitchFamily="18" charset="0"/>
                <a:cs typeface="Times New Roman" panose="02020603050405020304" pitchFamily="18" charset="0"/>
              </a:rPr>
              <a:t>Salient Features</a:t>
            </a:r>
            <a:endParaRPr lang="en-IN" sz="1200" spc="3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AC0BCDB-9FF0-4EB1-A15D-3C0CEB38C6B3}"/>
              </a:ext>
            </a:extLst>
          </p:cNvPr>
          <p:cNvSpPr txBox="1"/>
          <p:nvPr/>
        </p:nvSpPr>
        <p:spPr>
          <a:xfrm>
            <a:off x="1407160" y="2063791"/>
            <a:ext cx="4020246" cy="1414426"/>
          </a:xfrm>
          <a:prstGeom prst="rect">
            <a:avLst/>
          </a:prstGeom>
          <a:noFill/>
        </p:spPr>
        <p:txBody>
          <a:bodyPr wrap="square" rtlCol="0">
            <a:spAutoFit/>
          </a:bodyPr>
          <a:lstStyle/>
          <a:p>
            <a:pPr marL="171450" indent="-171450">
              <a:lnSpc>
                <a:spcPts val="1300"/>
              </a:lnSpc>
              <a:buFont typeface="Arial" panose="020B0604020202020204" pitchFamily="34" charset="0"/>
              <a:buChar char="•"/>
            </a:pPr>
            <a:r>
              <a:rPr lang="en-US" sz="1000" b="1" i="0" u="none" strike="noStrike" baseline="0" dirty="0">
                <a:solidFill>
                  <a:srgbClr val="000000"/>
                </a:solidFill>
                <a:latin typeface="Times New Roman" panose="02020603050405020304" pitchFamily="18" charset="0"/>
                <a:cs typeface="Times New Roman" panose="02020603050405020304" pitchFamily="18" charset="0"/>
              </a:rPr>
              <a:t>700+ </a:t>
            </a:r>
            <a:r>
              <a:rPr lang="en-US" sz="1000" i="0" u="none" strike="noStrike" baseline="0" dirty="0">
                <a:solidFill>
                  <a:srgbClr val="000000"/>
                </a:solidFill>
                <a:latin typeface="Times New Roman" panose="02020603050405020304" pitchFamily="18" charset="0"/>
                <a:cs typeface="Times New Roman" panose="02020603050405020304" pitchFamily="18" charset="0"/>
              </a:rPr>
              <a:t>Leading-edge Peer Reviewed Open Access Journals</a:t>
            </a:r>
          </a:p>
          <a:p>
            <a:pPr marL="171450" indent="-171450">
              <a:lnSpc>
                <a:spcPts val="1300"/>
              </a:lnSpc>
              <a:buFont typeface="Arial" panose="020B0604020202020204" pitchFamily="34" charset="0"/>
              <a:buChar char="•"/>
            </a:pPr>
            <a:r>
              <a:rPr lang="en-US" sz="1000" b="1" i="0" u="none" strike="noStrike" baseline="0" dirty="0">
                <a:solidFill>
                  <a:srgbClr val="000000"/>
                </a:solidFill>
                <a:latin typeface="Times New Roman" panose="02020603050405020304" pitchFamily="18" charset="0"/>
                <a:cs typeface="Times New Roman" panose="02020603050405020304" pitchFamily="18" charset="0"/>
              </a:rPr>
              <a:t>21</a:t>
            </a:r>
            <a:r>
              <a:rPr lang="en-US" sz="1000" i="0" u="none" strike="noStrike" baseline="0" dirty="0">
                <a:solidFill>
                  <a:srgbClr val="000000"/>
                </a:solidFill>
                <a:latin typeface="Times New Roman" panose="02020603050405020304" pitchFamily="18" charset="0"/>
                <a:cs typeface="Times New Roman" panose="02020603050405020304" pitchFamily="18" charset="0"/>
              </a:rPr>
              <a:t> Day Rapid Review Process</a:t>
            </a:r>
          </a:p>
          <a:p>
            <a:pPr marL="171450" indent="-171450">
              <a:lnSpc>
                <a:spcPts val="1300"/>
              </a:lnSpc>
              <a:buFont typeface="Arial" panose="020B0604020202020204" pitchFamily="34" charset="0"/>
              <a:buChar char="•"/>
            </a:pPr>
            <a:r>
              <a:rPr lang="en-US" sz="1000" b="1" i="0" u="none" strike="noStrike" baseline="0" dirty="0">
                <a:solidFill>
                  <a:srgbClr val="000000"/>
                </a:solidFill>
                <a:latin typeface="Times New Roman" panose="02020603050405020304" pitchFamily="18" charset="0"/>
                <a:cs typeface="Times New Roman" panose="02020603050405020304" pitchFamily="18" charset="0"/>
              </a:rPr>
              <a:t>50000+ </a:t>
            </a:r>
            <a:r>
              <a:rPr lang="en-US" sz="1000" i="0" u="none" strike="noStrike" baseline="0" dirty="0">
                <a:solidFill>
                  <a:srgbClr val="000000"/>
                </a:solidFill>
                <a:latin typeface="Times New Roman" panose="02020603050405020304" pitchFamily="18" charset="0"/>
                <a:cs typeface="Times New Roman" panose="02020603050405020304" pitchFamily="18" charset="0"/>
              </a:rPr>
              <a:t>Editorial Board Team, </a:t>
            </a:r>
            <a:r>
              <a:rPr lang="en-US" sz="1000" b="1" i="0" u="none" strike="noStrike" baseline="0" dirty="0">
                <a:solidFill>
                  <a:srgbClr val="000000"/>
                </a:solidFill>
                <a:latin typeface="Times New Roman" panose="02020603050405020304" pitchFamily="18" charset="0"/>
                <a:cs typeface="Times New Roman" panose="02020603050405020304" pitchFamily="18" charset="0"/>
              </a:rPr>
              <a:t>35000+</a:t>
            </a:r>
            <a:r>
              <a:rPr lang="en-US" sz="1000" i="0" u="none" strike="noStrike" baseline="0" dirty="0">
                <a:solidFill>
                  <a:srgbClr val="000000"/>
                </a:solidFill>
                <a:latin typeface="Times New Roman" panose="02020603050405020304" pitchFamily="18" charset="0"/>
                <a:cs typeface="Times New Roman" panose="02020603050405020304" pitchFamily="18" charset="0"/>
              </a:rPr>
              <a:t> Reviewers team</a:t>
            </a:r>
          </a:p>
          <a:p>
            <a:pPr marL="171450" indent="-171450">
              <a:lnSpc>
                <a:spcPts val="1300"/>
              </a:lnSpc>
              <a:buFont typeface="Arial" panose="020B0604020202020204" pitchFamily="34" charset="0"/>
              <a:buChar char="•"/>
            </a:pPr>
            <a:r>
              <a:rPr lang="en-US" sz="1000" b="1" i="0" u="none" strike="noStrike" baseline="0" dirty="0">
                <a:solidFill>
                  <a:srgbClr val="000000"/>
                </a:solidFill>
                <a:latin typeface="Times New Roman" panose="02020603050405020304" pitchFamily="18" charset="0"/>
                <a:cs typeface="Times New Roman" panose="02020603050405020304" pitchFamily="18" charset="0"/>
              </a:rPr>
              <a:t>30 Million </a:t>
            </a:r>
            <a:r>
              <a:rPr lang="en-US" sz="1000" i="0" u="none" strike="noStrike" baseline="0" dirty="0">
                <a:solidFill>
                  <a:srgbClr val="000000"/>
                </a:solidFill>
                <a:latin typeface="Times New Roman" panose="02020603050405020304" pitchFamily="18" charset="0"/>
                <a:cs typeface="Times New Roman" panose="02020603050405020304" pitchFamily="18" charset="0"/>
              </a:rPr>
              <a:t>Readers and High Visibility</a:t>
            </a:r>
          </a:p>
          <a:p>
            <a:pPr marL="171450" indent="-171450">
              <a:lnSpc>
                <a:spcPts val="1300"/>
              </a:lnSpc>
              <a:buFont typeface="Arial" panose="020B0604020202020204" pitchFamily="34" charset="0"/>
              <a:buChar char="•"/>
            </a:pPr>
            <a:r>
              <a:rPr lang="en-IN" sz="1000" b="1" i="0" u="none" strike="noStrike" baseline="0" dirty="0">
                <a:solidFill>
                  <a:srgbClr val="000000"/>
                </a:solidFill>
                <a:latin typeface="Times New Roman" panose="02020603050405020304" pitchFamily="18" charset="0"/>
                <a:cs typeface="Times New Roman" panose="02020603050405020304" pitchFamily="18" charset="0"/>
              </a:rPr>
              <a:t>1000+ </a:t>
            </a:r>
            <a:r>
              <a:rPr lang="en-IN" sz="1000" i="0" u="none" strike="noStrike" baseline="0" dirty="0">
                <a:solidFill>
                  <a:srgbClr val="000000"/>
                </a:solidFill>
                <a:latin typeface="Times New Roman" panose="02020603050405020304" pitchFamily="18" charset="0"/>
                <a:cs typeface="Times New Roman" panose="02020603050405020304" pitchFamily="18" charset="0"/>
              </a:rPr>
              <a:t>Scientific Associations Collaborations</a:t>
            </a:r>
          </a:p>
          <a:p>
            <a:pPr marL="171450" indent="-171450">
              <a:lnSpc>
                <a:spcPts val="1300"/>
              </a:lnSpc>
              <a:buFont typeface="Arial" panose="020B0604020202020204" pitchFamily="34" charset="0"/>
              <a:buChar char="•"/>
            </a:pPr>
            <a:r>
              <a:rPr lang="en-IN" sz="1000" b="1" i="0" u="none" strike="noStrike" baseline="0" dirty="0">
                <a:solidFill>
                  <a:srgbClr val="000000"/>
                </a:solidFill>
                <a:latin typeface="Times New Roman" panose="02020603050405020304" pitchFamily="18" charset="0"/>
                <a:cs typeface="Times New Roman" panose="02020603050405020304" pitchFamily="18" charset="0"/>
              </a:rPr>
              <a:t>100000+ </a:t>
            </a:r>
            <a:r>
              <a:rPr lang="en-IN" sz="1000" b="1" i="0" u="none" strike="noStrike" baseline="0" dirty="0">
                <a:solidFill>
                  <a:srgbClr val="25418F"/>
                </a:solidFill>
                <a:latin typeface="Times New Roman" panose="02020603050405020304" pitchFamily="18" charset="0"/>
                <a:cs typeface="Times New Roman" panose="02020603050405020304" pitchFamily="18" charset="0"/>
              </a:rPr>
              <a:t>Facebook</a:t>
            </a:r>
            <a:r>
              <a:rPr lang="en-IN" sz="1000" i="0" u="none" strike="noStrike" baseline="0" dirty="0">
                <a:solidFill>
                  <a:srgbClr val="25418F"/>
                </a:solidFill>
                <a:latin typeface="Times New Roman" panose="02020603050405020304" pitchFamily="18" charset="0"/>
                <a:cs typeface="Times New Roman" panose="02020603050405020304" pitchFamily="18" charset="0"/>
              </a:rPr>
              <a:t> </a:t>
            </a:r>
            <a:r>
              <a:rPr lang="en-IN" sz="1000" i="0" u="none" strike="noStrike" baseline="0" dirty="0">
                <a:solidFill>
                  <a:srgbClr val="000000"/>
                </a:solidFill>
                <a:latin typeface="Times New Roman" panose="02020603050405020304" pitchFamily="18" charset="0"/>
                <a:cs typeface="Times New Roman" panose="02020603050405020304" pitchFamily="18" charset="0"/>
              </a:rPr>
              <a:t>Likes</a:t>
            </a:r>
          </a:p>
          <a:p>
            <a:pPr marL="171450" indent="-171450">
              <a:lnSpc>
                <a:spcPts val="1300"/>
              </a:lnSpc>
              <a:buFont typeface="Arial" panose="020B0604020202020204" pitchFamily="34" charset="0"/>
              <a:buChar char="•"/>
            </a:pPr>
            <a:r>
              <a:rPr lang="en-IN" sz="1000" i="0" u="none" strike="noStrike" baseline="0" dirty="0">
                <a:solidFill>
                  <a:srgbClr val="000000"/>
                </a:solidFill>
                <a:latin typeface="Times New Roman" panose="02020603050405020304" pitchFamily="18" charset="0"/>
                <a:cs typeface="Times New Roman" panose="02020603050405020304" pitchFamily="18" charset="0"/>
              </a:rPr>
              <a:t>Publication immediately after acceptance</a:t>
            </a:r>
          </a:p>
          <a:p>
            <a:pPr marL="171450" indent="-171450">
              <a:lnSpc>
                <a:spcPts val="1300"/>
              </a:lnSpc>
              <a:buFont typeface="Arial" panose="020B0604020202020204" pitchFamily="34" charset="0"/>
              <a:buChar char="•"/>
            </a:pPr>
            <a:r>
              <a:rPr lang="en-US" sz="1000" i="0" u="none" strike="noStrike" baseline="0" dirty="0">
                <a:solidFill>
                  <a:srgbClr val="000000"/>
                </a:solidFill>
                <a:latin typeface="Times New Roman" panose="02020603050405020304" pitchFamily="18" charset="0"/>
                <a:cs typeface="Times New Roman" panose="02020603050405020304" pitchFamily="18" charset="0"/>
              </a:rPr>
              <a:t>Quality and Quick editorial, review processing</a:t>
            </a:r>
            <a:endParaRPr lang="en-IN" sz="1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499A49F-9750-4415-89A6-03F2F36F5311}"/>
              </a:ext>
            </a:extLst>
          </p:cNvPr>
          <p:cNvSpPr txBox="1"/>
          <p:nvPr/>
        </p:nvSpPr>
        <p:spPr>
          <a:xfrm>
            <a:off x="6301740" y="2223811"/>
            <a:ext cx="4480560" cy="3248262"/>
          </a:xfrm>
          <a:prstGeom prst="rect">
            <a:avLst/>
          </a:prstGeom>
          <a:noFill/>
        </p:spPr>
        <p:txBody>
          <a:bodyPr wrap="square" rtlCol="0">
            <a:spAutoFit/>
          </a:bodyPr>
          <a:lstStyle/>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Easy to Submit and Review Systems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High Quality and Fast Publishing Guaranteed</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Unbiased, quality-oriented, and transparent reviews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Truly impartial recognition of the best papers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Feedback on the impact of every article</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Enhanced feature: Audio version of published paper</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Digital articles to share and explore</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Sharing option: Social networking enabled</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Authors, reviewers and editors are provided with scientific credits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User friendly/feasible website articles translations across more than 50 world languages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Robust on-line publicity for all the speakers and organizing committee members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Career Guidance Workshops for students and early career researchers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Accepted Abstracts will be published in various indexed journals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Accepted abstracts will be labeled with a Digital Object Identification Number (DOI) provided by Cross Ref</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Creation of speakers and abstracts pages in Google</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Opportunity to publish full Manu Scripts in our Open Access Journals Special</a:t>
            </a:r>
            <a:endParaRPr lang="en-IN" sz="1000" dirty="0">
              <a:latin typeface="Times New Roman" panose="02020603050405020304" pitchFamily="18" charset="0"/>
              <a:cs typeface="Times New Roman" panose="02020603050405020304" pitchFamily="18" charset="0"/>
            </a:endParaRPr>
          </a:p>
          <a:p>
            <a:pPr marL="171450" indent="-171450" algn="l">
              <a:lnSpc>
                <a:spcPts val="1300"/>
              </a:lnSpc>
              <a:buFont typeface="Arial" panose="020B0604020202020204" pitchFamily="34" charset="0"/>
              <a:buChar char="•"/>
            </a:pPr>
            <a:endParaRPr lang="en-IN" sz="1000" dirty="0">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2172F8B-7DFB-4801-BF5E-39C65F113F99}"/>
              </a:ext>
            </a:extLst>
          </p:cNvPr>
          <p:cNvCxnSpPr>
            <a:cxnSpLocks/>
          </p:cNvCxnSpPr>
          <p:nvPr/>
        </p:nvCxnSpPr>
        <p:spPr>
          <a:xfrm flipH="1">
            <a:off x="1390384" y="3796335"/>
            <a:ext cx="4652012"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2A8A485-E41F-45B2-AD85-14EF9832583F}"/>
              </a:ext>
            </a:extLst>
          </p:cNvPr>
          <p:cNvSpPr/>
          <p:nvPr/>
        </p:nvSpPr>
        <p:spPr>
          <a:xfrm>
            <a:off x="6041839" y="3741886"/>
            <a:ext cx="111599" cy="111599"/>
          </a:xfrm>
          <a:prstGeom prst="ellipse">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07E737B2-F9CC-41DC-889E-A24EF47669DF}"/>
              </a:ext>
            </a:extLst>
          </p:cNvPr>
          <p:cNvSpPr txBox="1"/>
          <p:nvPr/>
        </p:nvSpPr>
        <p:spPr>
          <a:xfrm>
            <a:off x="984374" y="3504835"/>
            <a:ext cx="4945626" cy="276999"/>
          </a:xfrm>
          <a:prstGeom prst="rect">
            <a:avLst/>
          </a:prstGeom>
          <a:noFill/>
        </p:spPr>
        <p:txBody>
          <a:bodyPr wrap="square" rtlCol="0">
            <a:spAutoFit/>
          </a:bodyPr>
          <a:lstStyle/>
          <a:p>
            <a:pPr algn="r"/>
            <a:r>
              <a:rPr lang="en-IN" sz="1200" b="1" i="0" u="none" strike="noStrike" spc="300" baseline="0" dirty="0">
                <a:latin typeface="Times New Roman" panose="02020603050405020304" pitchFamily="18" charset="0"/>
                <a:cs typeface="Times New Roman" panose="02020603050405020304" pitchFamily="18" charset="0"/>
              </a:rPr>
              <a:t>Our International Scientific Conferences</a:t>
            </a:r>
            <a:endParaRPr lang="en-IN" sz="1000" spc="3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776E78F-271D-48A6-B614-F2814DAC5627}"/>
              </a:ext>
            </a:extLst>
          </p:cNvPr>
          <p:cNvSpPr txBox="1"/>
          <p:nvPr/>
        </p:nvSpPr>
        <p:spPr>
          <a:xfrm>
            <a:off x="1385938" y="3894520"/>
            <a:ext cx="4527181" cy="1477328"/>
          </a:xfrm>
          <a:prstGeom prst="rect">
            <a:avLst/>
          </a:prstGeom>
          <a:noFill/>
        </p:spPr>
        <p:txBody>
          <a:bodyPr wrap="square" rtlCol="0">
            <a:spAutoFit/>
          </a:bodyPr>
          <a:lstStyle/>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More than 3000 Conferences happening across the globe</a:t>
            </a:r>
          </a:p>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Conferences organized in Medical, Pharma, Engineering, Science, Technology and Business.</a:t>
            </a:r>
          </a:p>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CME/CPD Accredited Conferences fostering professional and Personal development</a:t>
            </a:r>
          </a:p>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Continuum of education through organized scientific program</a:t>
            </a:r>
          </a:p>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Renowned speakers and scientists representing from 40 countries</a:t>
            </a:r>
          </a:p>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Highly Interactive sessions and Panel Discussions</a:t>
            </a:r>
          </a:p>
          <a:p>
            <a:pPr marL="171450" indent="-171450" algn="l">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B2B Meetings offers perfect platform for Global Networking</a:t>
            </a:r>
            <a:endParaRPr lang="en-IN" sz="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8D6A5547-E222-4547-B1E3-A2440D60AE98}"/>
              </a:ext>
            </a:extLst>
          </p:cNvPr>
          <p:cNvSpPr txBox="1"/>
          <p:nvPr/>
        </p:nvSpPr>
        <p:spPr>
          <a:xfrm>
            <a:off x="4742688" y="5507736"/>
            <a:ext cx="2694432" cy="415498"/>
          </a:xfrm>
          <a:prstGeom prst="rect">
            <a:avLst/>
          </a:prstGeom>
          <a:noFill/>
        </p:spPr>
        <p:txBody>
          <a:bodyPr wrap="square" rtlCol="0">
            <a:spAutoFit/>
          </a:bodyPr>
          <a:lstStyle/>
          <a:p>
            <a:pPr algn="ctr"/>
            <a:r>
              <a:rPr lang="en-US" sz="700" b="1" i="0" u="none" strike="noStrike" baseline="0" dirty="0">
                <a:latin typeface="Times New Roman" panose="02020603050405020304" pitchFamily="18" charset="0"/>
                <a:cs typeface="Times New Roman" panose="02020603050405020304" pitchFamily="18" charset="0"/>
              </a:rPr>
              <a:t>Special Issues : </a:t>
            </a:r>
            <a:r>
              <a:rPr lang="en-US" sz="700" b="0" i="0" u="none" strike="noStrike" baseline="0" dirty="0">
                <a:latin typeface="Times New Roman" panose="02020603050405020304" pitchFamily="18" charset="0"/>
                <a:cs typeface="Times New Roman" panose="02020603050405020304" pitchFamily="18" charset="0"/>
              </a:rPr>
              <a:t>All accepted abstracts will be</a:t>
            </a:r>
          </a:p>
          <a:p>
            <a:pPr algn="ctr"/>
            <a:r>
              <a:rPr lang="en-US" sz="700" b="0" i="0" u="none" strike="noStrike" baseline="0" dirty="0">
                <a:latin typeface="Times New Roman" panose="02020603050405020304" pitchFamily="18" charset="0"/>
                <a:cs typeface="Times New Roman" panose="02020603050405020304" pitchFamily="18" charset="0"/>
              </a:rPr>
              <a:t>published in respective UK: Conference Series LLC Ltd Journals</a:t>
            </a:r>
          </a:p>
          <a:p>
            <a:pPr algn="ctr"/>
            <a:r>
              <a:rPr lang="en-US" sz="700" b="0" i="0" u="none" strike="noStrike" baseline="0" dirty="0">
                <a:latin typeface="Times New Roman" panose="02020603050405020304" pitchFamily="18" charset="0"/>
                <a:cs typeface="Times New Roman" panose="02020603050405020304" pitchFamily="18" charset="0"/>
              </a:rPr>
              <a:t>Each abstract will be provided with digital Object Identifier by </a:t>
            </a:r>
            <a:endParaRPr lang="en-IN" sz="700" dirty="0">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E3E30234-1E05-4EA8-86A7-C2E4DCCD4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3191" y="5738876"/>
            <a:ext cx="359918" cy="179959"/>
          </a:xfrm>
          <a:prstGeom prst="rect">
            <a:avLst/>
          </a:prstGeom>
        </p:spPr>
      </p:pic>
      <p:sp>
        <p:nvSpPr>
          <p:cNvPr id="42" name="TextBox 41">
            <a:extLst>
              <a:ext uri="{FF2B5EF4-FFF2-40B4-BE49-F238E27FC236}">
                <a16:creationId xmlns:a16="http://schemas.microsoft.com/office/drawing/2014/main" id="{A95795E7-AC91-419A-92EE-EBCB65FF552D}"/>
              </a:ext>
            </a:extLst>
          </p:cNvPr>
          <p:cNvSpPr txBox="1"/>
          <p:nvPr/>
        </p:nvSpPr>
        <p:spPr>
          <a:xfrm>
            <a:off x="7603109" y="5670927"/>
            <a:ext cx="3849643" cy="315856"/>
          </a:xfrm>
          <a:prstGeom prst="rect">
            <a:avLst/>
          </a:prstGeom>
          <a:noFill/>
        </p:spPr>
        <p:txBody>
          <a:bodyPr wrap="square" rtlCol="0">
            <a:spAutoFit/>
          </a:bodyPr>
          <a:lstStyle/>
          <a:p>
            <a:pPr algn="r">
              <a:lnSpc>
                <a:spcPct val="150000"/>
              </a:lnSpc>
            </a:pPr>
            <a:r>
              <a:rPr lang="en-IN" sz="1100" i="1" dirty="0">
                <a:solidFill>
                  <a:schemeClr val="tx2">
                    <a:lumMod val="75000"/>
                  </a:schemeClr>
                </a:solidFill>
                <a:latin typeface="Times New Roman" panose="02020603050405020304" pitchFamily="18" charset="0"/>
                <a:cs typeface="Times New Roman" panose="02020603050405020304" pitchFamily="18" charset="0"/>
              </a:rPr>
              <a:t>https://nuclearchemistry.conferenceseries.com/ /</a:t>
            </a:r>
          </a:p>
        </p:txBody>
      </p:sp>
    </p:spTree>
    <p:extLst>
      <p:ext uri="{BB962C8B-B14F-4D97-AF65-F5344CB8AC3E}">
        <p14:creationId xmlns:p14="http://schemas.microsoft.com/office/powerpoint/2010/main" val="22164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746A6A-3997-45F1-9660-B42C2B328E92}"/>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F8742D31-FB60-478F-869D-54F4328E53C8}"/>
              </a:ext>
            </a:extLst>
          </p:cNvPr>
          <p:cNvSpPr/>
          <p:nvPr/>
        </p:nvSpPr>
        <p:spPr>
          <a:xfrm>
            <a:off x="739248" y="750624"/>
            <a:ext cx="10713504" cy="537817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C6DC619C-5509-410C-B4DC-D35C613CB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5" name="TextBox 14">
            <a:extLst>
              <a:ext uri="{FF2B5EF4-FFF2-40B4-BE49-F238E27FC236}">
                <a16:creationId xmlns:a16="http://schemas.microsoft.com/office/drawing/2014/main" id="{387D9DD0-83B0-4EB4-AABE-817121C4843F}"/>
              </a:ext>
            </a:extLst>
          </p:cNvPr>
          <p:cNvSpPr txBox="1"/>
          <p:nvPr/>
        </p:nvSpPr>
        <p:spPr>
          <a:xfrm>
            <a:off x="2231922" y="919315"/>
            <a:ext cx="8986683" cy="1259319"/>
          </a:xfrm>
          <a:prstGeom prst="rect">
            <a:avLst/>
          </a:prstGeom>
          <a:noFill/>
        </p:spPr>
        <p:txBody>
          <a:bodyPr wrap="square" rtlCol="0">
            <a:spAutoFit/>
          </a:bodyPr>
          <a:lstStyle/>
          <a:p>
            <a:pPr algn="just">
              <a:lnSpc>
                <a:spcPts val="1300"/>
              </a:lnSpc>
            </a:pPr>
            <a:r>
              <a:rPr lang="en-US" sz="1000" b="1" dirty="0" smtClean="0">
                <a:latin typeface="Times New Roman" panose="02020603050405020304" pitchFamily="18" charset="0"/>
                <a:cs typeface="Times New Roman" panose="02020603050405020304" pitchFamily="18" charset="0"/>
              </a:rPr>
              <a:t>World Nutrition and Food Chemistry </a:t>
            </a:r>
            <a:r>
              <a:rPr lang="en-US" sz="1000" b="1" i="0" u="none" baseline="0" dirty="0" smtClean="0">
                <a:latin typeface="Times New Roman" panose="02020603050405020304" pitchFamily="18" charset="0"/>
                <a:cs typeface="Times New Roman" panose="02020603050405020304" pitchFamily="18" charset="0"/>
              </a:rPr>
              <a:t>2021</a:t>
            </a:r>
            <a:r>
              <a:rPr lang="en-US" sz="1000" b="1" i="0" u="none" baseline="0" dirty="0">
                <a:latin typeface="Times New Roman" panose="02020603050405020304" pitchFamily="18" charset="0"/>
                <a:cs typeface="Times New Roman" panose="02020603050405020304" pitchFamily="18" charset="0"/>
              </a:rPr>
              <a:t>, </a:t>
            </a:r>
            <a:r>
              <a:rPr lang="en-US" sz="1000" b="0" i="0" u="none" baseline="0" dirty="0">
                <a:latin typeface="Times New Roman" panose="02020603050405020304" pitchFamily="18" charset="0"/>
                <a:cs typeface="Times New Roman" panose="02020603050405020304" pitchFamily="18" charset="0"/>
              </a:rPr>
              <a:t>The main objective is to bring all the leading academic scientists, researchers and research scholars together to exchange and share their experiences and research results about all the aspects </a:t>
            </a:r>
            <a:r>
              <a:rPr lang="en-US" sz="1000" b="0" i="0" u="none" baseline="0" dirty="0" smtClean="0">
                <a:latin typeface="Times New Roman" panose="02020603050405020304" pitchFamily="18" charset="0"/>
                <a:cs typeface="Times New Roman" panose="02020603050405020304" pitchFamily="18" charset="0"/>
              </a:rPr>
              <a:t>of</a:t>
            </a:r>
            <a:r>
              <a:rPr lang="en-US" sz="1000" b="0" i="0" u="none" dirty="0" smtClean="0">
                <a:latin typeface="Times New Roman" panose="02020603050405020304" pitchFamily="18" charset="0"/>
                <a:cs typeface="Times New Roman" panose="02020603050405020304" pitchFamily="18" charset="0"/>
              </a:rPr>
              <a:t> Food Chemistry &amp; Nutrition</a:t>
            </a:r>
            <a:r>
              <a:rPr lang="en-US" sz="1000" b="0" i="0" u="none" baseline="0" dirty="0" smtClean="0">
                <a:latin typeface="Times New Roman" panose="02020603050405020304" pitchFamily="18" charset="0"/>
                <a:cs typeface="Times New Roman" panose="02020603050405020304" pitchFamily="18" charset="0"/>
              </a:rPr>
              <a:t>. </a:t>
            </a:r>
            <a:r>
              <a:rPr lang="en-US" sz="1000" b="0" i="0" u="none" baseline="0" dirty="0">
                <a:latin typeface="Times New Roman" panose="02020603050405020304" pitchFamily="18" charset="0"/>
                <a:cs typeface="Times New Roman" panose="02020603050405020304" pitchFamily="18" charset="0"/>
              </a:rPr>
              <a:t>It also provides the premier interdisciplinary forum for researchers, practitioners and educators to present and discuss the most recent innovations, trends, and concerns, practical challenges encountered and the solutions adopted in the field of </a:t>
            </a:r>
            <a:r>
              <a:rPr lang="en-US" sz="1000" dirty="0" smtClean="0">
                <a:latin typeface="Times New Roman" panose="02020603050405020304" pitchFamily="18" charset="0"/>
                <a:cs typeface="Times New Roman" panose="02020603050405020304" pitchFamily="18" charset="0"/>
              </a:rPr>
              <a:t>Food Science</a:t>
            </a:r>
            <a:r>
              <a:rPr lang="en-US" sz="1000" b="0" i="0" u="none" baseline="0" dirty="0" smtClean="0">
                <a:latin typeface="Times New Roman" panose="02020603050405020304" pitchFamily="18" charset="0"/>
                <a:cs typeface="Times New Roman" panose="02020603050405020304" pitchFamily="18" charset="0"/>
              </a:rPr>
              <a:t>. </a:t>
            </a:r>
            <a:r>
              <a:rPr lang="en-US" sz="1000" b="0" i="0" u="none" baseline="0" dirty="0">
                <a:latin typeface="Times New Roman" panose="02020603050405020304" pitchFamily="18" charset="0"/>
                <a:cs typeface="Times New Roman" panose="02020603050405020304" pitchFamily="18" charset="0"/>
              </a:rPr>
              <a:t>The conference program will cover a wide variety of topics relevant to the </a:t>
            </a:r>
            <a:r>
              <a:rPr lang="en-US" sz="1000" dirty="0">
                <a:latin typeface="Times New Roman" panose="02020603050405020304" pitchFamily="18" charset="0"/>
                <a:cs typeface="Times New Roman" panose="02020603050405020304" pitchFamily="18" charset="0"/>
              </a:rPr>
              <a:t>Health and </a:t>
            </a:r>
            <a:r>
              <a:rPr lang="en-US" sz="1000" dirty="0" smtClean="0">
                <a:latin typeface="Times New Roman" panose="02020603050405020304" pitchFamily="18" charset="0"/>
                <a:cs typeface="Times New Roman" panose="02020603050405020304" pitchFamily="18" charset="0"/>
              </a:rPr>
              <a:t>Safety</a:t>
            </a:r>
            <a:r>
              <a:rPr lang="en-US" sz="1000" dirty="0">
                <a:latin typeface="Times New Roman" panose="02020603050405020304" pitchFamily="18" charset="0"/>
                <a:cs typeface="Times New Roman" panose="02020603050405020304" pitchFamily="18" charset="0"/>
              </a:rPr>
              <a:t>, Hereditary Metabolic </a:t>
            </a:r>
            <a:r>
              <a:rPr lang="en-US" sz="1000" dirty="0" smtClean="0">
                <a:latin typeface="Times New Roman" panose="02020603050405020304" pitchFamily="18" charset="0"/>
                <a:cs typeface="Times New Roman" panose="02020603050405020304" pitchFamily="18" charset="0"/>
              </a:rPr>
              <a:t>Disorder</a:t>
            </a:r>
            <a:r>
              <a:rPr lang="en-US" sz="1000" dirty="0">
                <a:latin typeface="Times New Roman" panose="02020603050405020304" pitchFamily="18" charset="0"/>
                <a:cs typeface="Times New Roman" panose="02020603050405020304" pitchFamily="18" charset="0"/>
              </a:rPr>
              <a:t>, Health </a:t>
            </a:r>
            <a:r>
              <a:rPr lang="en-US" sz="1000" dirty="0" smtClean="0">
                <a:latin typeface="Times New Roman" panose="02020603050405020304" pitchFamily="18" charset="0"/>
                <a:cs typeface="Times New Roman" panose="02020603050405020304" pitchFamily="18" charset="0"/>
              </a:rPr>
              <a:t>Management</a:t>
            </a:r>
            <a:r>
              <a:rPr lang="en-US" sz="1000" dirty="0">
                <a:latin typeface="Times New Roman" panose="02020603050405020304" pitchFamily="18" charset="0"/>
                <a:cs typeface="Times New Roman" panose="02020603050405020304" pitchFamily="18" charset="0"/>
              </a:rPr>
              <a:t>, Eating </a:t>
            </a:r>
            <a:r>
              <a:rPr lang="en-US" sz="1000" dirty="0" smtClean="0">
                <a:latin typeface="Times New Roman" panose="02020603050405020304" pitchFamily="18" charset="0"/>
                <a:cs typeface="Times New Roman" panose="02020603050405020304" pitchFamily="18" charset="0"/>
              </a:rPr>
              <a:t>Disorder</a:t>
            </a:r>
            <a:r>
              <a:rPr lang="en-US" sz="1000" dirty="0">
                <a:latin typeface="Times New Roman" panose="02020603050405020304" pitchFamily="18" charset="0"/>
                <a:cs typeface="Times New Roman" panose="02020603050405020304" pitchFamily="18" charset="0"/>
              </a:rPr>
              <a:t>, Management of Obesity and </a:t>
            </a:r>
            <a:r>
              <a:rPr lang="en-US" sz="1000" dirty="0" smtClean="0">
                <a:latin typeface="Times New Roman" panose="02020603050405020304" pitchFamily="18" charset="0"/>
                <a:cs typeface="Times New Roman" panose="02020603050405020304" pitchFamily="18" charset="0"/>
              </a:rPr>
              <a:t>Underweight, Cardiovascular disease</a:t>
            </a:r>
            <a:r>
              <a:rPr lang="en-US" sz="1000" dirty="0">
                <a:latin typeface="Times New Roman" panose="02020603050405020304" pitchFamily="18" charset="0"/>
                <a:cs typeface="Times New Roman" panose="02020603050405020304" pitchFamily="18" charset="0"/>
              </a:rPr>
              <a:t>, Food </a:t>
            </a:r>
            <a:r>
              <a:rPr lang="en-US" sz="1000" dirty="0" smtClean="0">
                <a:latin typeface="Times New Roman" panose="02020603050405020304" pitchFamily="18" charset="0"/>
                <a:cs typeface="Times New Roman" panose="02020603050405020304" pitchFamily="18" charset="0"/>
              </a:rPr>
              <a:t>Nutrition, and </a:t>
            </a:r>
            <a:r>
              <a:rPr lang="en-US" sz="1000" b="0" i="0" u="none" baseline="0" dirty="0">
                <a:latin typeface="Times New Roman" panose="02020603050405020304" pitchFamily="18" charset="0"/>
                <a:cs typeface="Times New Roman" panose="02020603050405020304" pitchFamily="18" charset="0"/>
              </a:rPr>
              <a:t>so on. This unique opportunity that we extend to our speakers and attendees is not being offered by any other conference organizers. Through this the abstracts and research profiles of our speakers and organizing committee members getting global visibility which is an additional feature that you would be receiving in addition to networking opportunities before, during and after the conference.</a:t>
            </a:r>
            <a:endParaRPr lang="en-IN" sz="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BC11399-C4BC-4347-A070-98174E166DE8}"/>
              </a:ext>
            </a:extLst>
          </p:cNvPr>
          <p:cNvSpPr txBox="1"/>
          <p:nvPr/>
        </p:nvSpPr>
        <p:spPr>
          <a:xfrm>
            <a:off x="4101528" y="2132990"/>
            <a:ext cx="5338915" cy="261610"/>
          </a:xfrm>
          <a:prstGeom prst="rect">
            <a:avLst/>
          </a:prstGeom>
          <a:noFill/>
        </p:spPr>
        <p:txBody>
          <a:bodyPr wrap="square" rtlCol="0">
            <a:spAutoFit/>
          </a:bodyPr>
          <a:lstStyle/>
          <a:p>
            <a:pPr algn="ctr"/>
            <a:r>
              <a:rPr lang="en-US" sz="1100" b="1" spc="300" dirty="0" smtClean="0">
                <a:solidFill>
                  <a:schemeClr val="tx2">
                    <a:lumMod val="50000"/>
                  </a:schemeClr>
                </a:solidFill>
                <a:latin typeface="Times New Roman" panose="02020603050405020304" pitchFamily="18" charset="0"/>
                <a:cs typeface="Times New Roman" panose="02020603050405020304" pitchFamily="18" charset="0"/>
              </a:rPr>
              <a:t>BIOSENSORCONGRESS 2023 </a:t>
            </a:r>
            <a:r>
              <a:rPr lang="en-US" sz="1100" b="1" i="0" u="none" strike="noStrike" spc="300" baseline="0" dirty="0" smtClean="0">
                <a:solidFill>
                  <a:schemeClr val="tx2">
                    <a:lumMod val="50000"/>
                  </a:schemeClr>
                </a:solidFill>
                <a:latin typeface="Times New Roman" panose="02020603050405020304" pitchFamily="18" charset="0"/>
                <a:cs typeface="Times New Roman" panose="02020603050405020304" pitchFamily="18" charset="0"/>
              </a:rPr>
              <a:t>SALIENT </a:t>
            </a:r>
            <a:r>
              <a:rPr lang="en-US" sz="11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FEATURES</a:t>
            </a:r>
            <a:endParaRPr lang="en-IN" sz="600" spc="3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80DF9296-19B9-4028-B05F-EEDEC1B751D7}"/>
              </a:ext>
            </a:extLst>
          </p:cNvPr>
          <p:cNvSpPr/>
          <p:nvPr/>
        </p:nvSpPr>
        <p:spPr>
          <a:xfrm>
            <a:off x="731521" y="750624"/>
            <a:ext cx="1351280" cy="537585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8" name="Straight Connector 27">
            <a:extLst>
              <a:ext uri="{FF2B5EF4-FFF2-40B4-BE49-F238E27FC236}">
                <a16:creationId xmlns:a16="http://schemas.microsoft.com/office/drawing/2014/main" id="{58A3DF64-823D-4720-8505-921268D7D416}"/>
              </a:ext>
            </a:extLst>
          </p:cNvPr>
          <p:cNvCxnSpPr>
            <a:cxnSpLocks/>
          </p:cNvCxnSpPr>
          <p:nvPr/>
        </p:nvCxnSpPr>
        <p:spPr>
          <a:xfrm>
            <a:off x="5428686" y="2414164"/>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2BFC9AE-EE80-4D45-B7ED-B17BFCE2049A}"/>
              </a:ext>
            </a:extLst>
          </p:cNvPr>
          <p:cNvSpPr txBox="1"/>
          <p:nvPr/>
        </p:nvSpPr>
        <p:spPr>
          <a:xfrm>
            <a:off x="2446019" y="2454709"/>
            <a:ext cx="4320541" cy="751360"/>
          </a:xfrm>
          <a:prstGeom prst="rect">
            <a:avLst/>
          </a:prstGeom>
          <a:noFill/>
        </p:spPr>
        <p:txBody>
          <a:bodyPr wrap="square" rtlCol="0">
            <a:spAutoFit/>
          </a:bodyPr>
          <a:lstStyle/>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Meet academia and industry visionaries to get inspired</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Expand your knowledge and find solutions to problems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Knowledge, benchmarking and Networking offered at one place</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Forge connections and for global networking</a:t>
            </a:r>
          </a:p>
        </p:txBody>
      </p:sp>
      <p:sp>
        <p:nvSpPr>
          <p:cNvPr id="30" name="TextBox 29">
            <a:extLst>
              <a:ext uri="{FF2B5EF4-FFF2-40B4-BE49-F238E27FC236}">
                <a16:creationId xmlns:a16="http://schemas.microsoft.com/office/drawing/2014/main" id="{6B49CE07-AEF3-44A6-BCB4-508C7D9C53D4}"/>
              </a:ext>
            </a:extLst>
          </p:cNvPr>
          <p:cNvSpPr txBox="1"/>
          <p:nvPr/>
        </p:nvSpPr>
        <p:spPr>
          <a:xfrm>
            <a:off x="6766559" y="2452169"/>
            <a:ext cx="4626611" cy="583814"/>
          </a:xfrm>
          <a:prstGeom prst="rect">
            <a:avLst/>
          </a:prstGeom>
          <a:noFill/>
        </p:spPr>
        <p:txBody>
          <a:bodyPr wrap="square" rtlCol="0">
            <a:spAutoFit/>
          </a:bodyPr>
          <a:lstStyle/>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Highly organized and structured scientific programs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Poster presentations and world class exhibitions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Meet with new vendors and suppliers</a:t>
            </a:r>
            <a:endParaRPr lang="en-IN" sz="1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383CE4D-7303-4C6F-80E2-508128973F51}"/>
              </a:ext>
            </a:extLst>
          </p:cNvPr>
          <p:cNvSpPr txBox="1"/>
          <p:nvPr/>
        </p:nvSpPr>
        <p:spPr>
          <a:xfrm>
            <a:off x="2723290" y="3204789"/>
            <a:ext cx="8091948" cy="261610"/>
          </a:xfrm>
          <a:prstGeom prst="rect">
            <a:avLst/>
          </a:prstGeom>
          <a:noFill/>
        </p:spPr>
        <p:txBody>
          <a:bodyPr wrap="square" rtlCol="0">
            <a:spAutoFit/>
          </a:bodyPr>
          <a:lstStyle/>
          <a:p>
            <a:pPr algn="ctr"/>
            <a:r>
              <a:rPr lang="en-US" sz="11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HOW CONFERENCE SERIES CONFERENCES DIFFERS </a:t>
            </a:r>
            <a:r>
              <a:rPr lang="en-US" sz="1100" b="1" spc="300" dirty="0">
                <a:solidFill>
                  <a:schemeClr val="tx2">
                    <a:lumMod val="50000"/>
                  </a:schemeClr>
                </a:solidFill>
                <a:latin typeface="Times New Roman" panose="02020603050405020304" pitchFamily="18" charset="0"/>
                <a:cs typeface="Times New Roman" panose="02020603050405020304" pitchFamily="18" charset="0"/>
              </a:rPr>
              <a:t>FROM</a:t>
            </a:r>
            <a:r>
              <a:rPr lang="en-US" sz="11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 OTHERS?</a:t>
            </a:r>
            <a:endParaRPr lang="en-IN" sz="1100"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9F482E87-705B-4A59-8EF6-1264EF84C4A8}"/>
              </a:ext>
            </a:extLst>
          </p:cNvPr>
          <p:cNvCxnSpPr/>
          <p:nvPr/>
        </p:nvCxnSpPr>
        <p:spPr>
          <a:xfrm>
            <a:off x="5431880" y="3470723"/>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2D4C31-0C8C-4327-8F69-94FA4FE5C38F}"/>
              </a:ext>
            </a:extLst>
          </p:cNvPr>
          <p:cNvSpPr txBox="1"/>
          <p:nvPr/>
        </p:nvSpPr>
        <p:spPr>
          <a:xfrm>
            <a:off x="2461260" y="3501106"/>
            <a:ext cx="4693920" cy="747577"/>
          </a:xfrm>
          <a:prstGeom prst="rect">
            <a:avLst/>
          </a:prstGeom>
          <a:noFill/>
        </p:spPr>
        <p:txBody>
          <a:bodyPr wrap="square" rtlCol="0">
            <a:spAutoFit/>
          </a:bodyPr>
          <a:lstStyle/>
          <a:p>
            <a:pPr marL="171450" indent="-171450" algn="l">
              <a:lnSpc>
                <a:spcPts val="1300"/>
              </a:lnSpc>
              <a:buFont typeface="Arial" panose="020B0604020202020204" pitchFamily="34" charset="0"/>
              <a:buChar char="•"/>
            </a:pPr>
            <a:r>
              <a:rPr lang="en-US" sz="1000" b="1" i="0" u="none" strike="noStrike" baseline="0" dirty="0">
                <a:latin typeface="Times New Roman" panose="02020603050405020304" pitchFamily="18" charset="0"/>
                <a:cs typeface="Times New Roman" panose="02020603050405020304" pitchFamily="18" charset="0"/>
              </a:rPr>
              <a:t>3000+ Conferences </a:t>
            </a:r>
            <a:r>
              <a:rPr lang="en-US" sz="1000" b="0" i="0" u="none" strike="noStrike" baseline="0" dirty="0">
                <a:latin typeface="Times New Roman" panose="02020603050405020304" pitchFamily="18" charset="0"/>
                <a:cs typeface="Times New Roman" panose="02020603050405020304" pitchFamily="18" charset="0"/>
              </a:rPr>
              <a:t>across the globe in </a:t>
            </a:r>
            <a:r>
              <a:rPr lang="en-US" sz="1000" b="1" i="0" u="none" strike="noStrike" baseline="0" dirty="0">
                <a:latin typeface="Times New Roman" panose="02020603050405020304" pitchFamily="18" charset="0"/>
                <a:cs typeface="Times New Roman" panose="02020603050405020304" pitchFamily="18" charset="0"/>
              </a:rPr>
              <a:t>30+ countries </a:t>
            </a:r>
            <a:r>
              <a:rPr lang="en-US" sz="1000" b="0" i="0" u="none" strike="noStrike" baseline="0" dirty="0">
                <a:latin typeface="Times New Roman" panose="02020603050405020304" pitchFamily="18" charset="0"/>
                <a:cs typeface="Times New Roman" panose="02020603050405020304" pitchFamily="18" charset="0"/>
              </a:rPr>
              <a:t>all through the year</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Over </a:t>
            </a:r>
            <a:r>
              <a:rPr lang="en-US" sz="1000" b="1" i="0" u="none" strike="noStrike" baseline="0" dirty="0">
                <a:latin typeface="Times New Roman" panose="02020603050405020304" pitchFamily="18" charset="0"/>
                <a:cs typeface="Times New Roman" panose="02020603050405020304" pitchFamily="18" charset="0"/>
              </a:rPr>
              <a:t>25 million+ visitors </a:t>
            </a:r>
            <a:r>
              <a:rPr lang="en-US" sz="1000" b="0" i="0" u="none" strike="noStrike" baseline="0" dirty="0">
                <a:latin typeface="Times New Roman" panose="02020603050405020304" pitchFamily="18" charset="0"/>
                <a:cs typeface="Times New Roman" panose="02020603050405020304" pitchFamily="18" charset="0"/>
              </a:rPr>
              <a:t>and </a:t>
            </a:r>
            <a:r>
              <a:rPr lang="en-US" sz="1000" b="1" i="0" u="none" strike="noStrike" baseline="0" dirty="0">
                <a:latin typeface="Times New Roman" panose="02020603050405020304" pitchFamily="18" charset="0"/>
                <a:cs typeface="Times New Roman" panose="02020603050405020304" pitchFamily="18" charset="0"/>
              </a:rPr>
              <a:t>20000+ unique visitors </a:t>
            </a:r>
            <a:r>
              <a:rPr lang="en-US" sz="1000" b="0" i="0" u="none" strike="noStrike" baseline="0" dirty="0">
                <a:latin typeface="Times New Roman" panose="02020603050405020304" pitchFamily="18" charset="0"/>
                <a:cs typeface="Times New Roman" panose="02020603050405020304" pitchFamily="18" charset="0"/>
              </a:rPr>
              <a:t>per conference</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Participation by Stalwarts from various international societies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Internationally renowned speakers and scientists representation</a:t>
            </a:r>
            <a:endParaRPr lang="en-US" sz="400" b="0" i="0" u="none" strike="noStrike" baseline="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F667BA4-4731-4C6F-85B4-E55BC7730C43}"/>
              </a:ext>
            </a:extLst>
          </p:cNvPr>
          <p:cNvSpPr txBox="1"/>
          <p:nvPr/>
        </p:nvSpPr>
        <p:spPr>
          <a:xfrm>
            <a:off x="6779996" y="3514052"/>
            <a:ext cx="4685072" cy="580865"/>
          </a:xfrm>
          <a:prstGeom prst="rect">
            <a:avLst/>
          </a:prstGeom>
          <a:noFill/>
        </p:spPr>
        <p:txBody>
          <a:bodyPr wrap="square" rtlCol="0">
            <a:spAutoFit/>
          </a:bodyPr>
          <a:lstStyle/>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Career guidance for early career researchers and students</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Interesting scientific deliberations and discussions</a:t>
            </a:r>
          </a:p>
          <a:p>
            <a:pPr marL="171450" indent="-171450" algn="l">
              <a:lnSpc>
                <a:spcPts val="1300"/>
              </a:lnSpc>
              <a:buFont typeface="Arial" panose="020B0604020202020204" pitchFamily="34" charset="0"/>
              <a:buChar char="•"/>
            </a:pPr>
            <a:r>
              <a:rPr lang="en-IN" sz="1000" b="0" i="0" u="none" strike="noStrike" baseline="0" dirty="0">
                <a:latin typeface="Times New Roman" panose="02020603050405020304" pitchFamily="18" charset="0"/>
                <a:cs typeface="Times New Roman" panose="02020603050405020304" pitchFamily="18" charset="0"/>
              </a:rPr>
              <a:t>Perfect platform for global networking</a:t>
            </a:r>
            <a:endParaRPr lang="en-IN" sz="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E617A8C-64EB-4740-8802-ED86B1B05C90}"/>
              </a:ext>
            </a:extLst>
          </p:cNvPr>
          <p:cNvSpPr txBox="1"/>
          <p:nvPr/>
        </p:nvSpPr>
        <p:spPr>
          <a:xfrm rot="16200000">
            <a:off x="-603373" y="3259724"/>
            <a:ext cx="4021394" cy="338554"/>
          </a:xfrm>
          <a:prstGeom prst="rect">
            <a:avLst/>
          </a:prstGeom>
          <a:noFill/>
        </p:spPr>
        <p:txBody>
          <a:bodyPr wrap="square" rtlCol="0">
            <a:spAutoFit/>
          </a:bodyPr>
          <a:lstStyle/>
          <a:p>
            <a:pPr algn="ctr"/>
            <a:r>
              <a:rPr lang="en-IN" sz="1600" b="1" i="0" u="none" strike="noStrike" spc="600" baseline="0" dirty="0">
                <a:solidFill>
                  <a:schemeClr val="bg1"/>
                </a:solidFill>
                <a:latin typeface="Times New Roman" panose="02020603050405020304" pitchFamily="18" charset="0"/>
                <a:cs typeface="Times New Roman" panose="02020603050405020304" pitchFamily="18" charset="0"/>
              </a:rPr>
              <a:t>ABOUT CONFERENCE</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9829951-C4A3-42F3-94C4-E464E12BA2C4}"/>
              </a:ext>
            </a:extLst>
          </p:cNvPr>
          <p:cNvSpPr txBox="1"/>
          <p:nvPr/>
        </p:nvSpPr>
        <p:spPr>
          <a:xfrm>
            <a:off x="6643046" y="5692583"/>
            <a:ext cx="4575559" cy="336118"/>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https://biosensorscongress.conferenceseries.com/ /</a:t>
            </a:r>
          </a:p>
        </p:txBody>
      </p:sp>
      <p:sp>
        <p:nvSpPr>
          <p:cNvPr id="36" name="TextBox 35">
            <a:extLst>
              <a:ext uri="{FF2B5EF4-FFF2-40B4-BE49-F238E27FC236}">
                <a16:creationId xmlns:a16="http://schemas.microsoft.com/office/drawing/2014/main" id="{0DA2F81C-32C8-42C8-9FBD-A594E4373C65}"/>
              </a:ext>
            </a:extLst>
          </p:cNvPr>
          <p:cNvSpPr txBox="1"/>
          <p:nvPr/>
        </p:nvSpPr>
        <p:spPr>
          <a:xfrm>
            <a:off x="2708541" y="4230847"/>
            <a:ext cx="8091948" cy="261610"/>
          </a:xfrm>
          <a:prstGeom prst="rect">
            <a:avLst/>
          </a:prstGeom>
          <a:noFill/>
        </p:spPr>
        <p:txBody>
          <a:bodyPr wrap="square" rtlCol="0">
            <a:spAutoFit/>
          </a:bodyPr>
          <a:lstStyle/>
          <a:p>
            <a:pPr algn="ctr"/>
            <a:r>
              <a:rPr lang="en-IN" sz="11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GOALS</a:t>
            </a:r>
            <a:endParaRPr lang="en-IN" sz="2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0C935B8B-DA1E-4A37-8C38-9B4EC4CF5755}"/>
              </a:ext>
            </a:extLst>
          </p:cNvPr>
          <p:cNvCxnSpPr/>
          <p:nvPr/>
        </p:nvCxnSpPr>
        <p:spPr>
          <a:xfrm>
            <a:off x="5417131" y="4496781"/>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11B4424-B469-446D-9EB4-D8C782272D25}"/>
              </a:ext>
            </a:extLst>
          </p:cNvPr>
          <p:cNvSpPr txBox="1"/>
          <p:nvPr/>
        </p:nvSpPr>
        <p:spPr>
          <a:xfrm>
            <a:off x="2453640" y="4537324"/>
            <a:ext cx="8528992" cy="1081002"/>
          </a:xfrm>
          <a:prstGeom prst="rect">
            <a:avLst/>
          </a:prstGeom>
          <a:noFill/>
        </p:spPr>
        <p:txBody>
          <a:bodyPr wrap="square" rtlCol="0">
            <a:spAutoFit/>
          </a:bodyPr>
          <a:lstStyle/>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The conference program emphasizes evidence-based practice, educational innovation, practical application, and peer to peer networking and collaboration. The goal of the conference is to provide a transformative professional development experience.</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Bringing together the world’s scientific experts to catalyze and advance scientific knowledge about food safety and regulatory measures present the most recent research findings, and promote and enhance scientific collaborations around the world.</a:t>
            </a:r>
          </a:p>
          <a:p>
            <a:pPr marL="171450" indent="-171450" algn="l">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Bringing together community leaders, scientists, and policy leaders to promote and enhance programmatic collaborations to more effectively address regional, national and local responses to elderly population around the world and overcome barriers that limit access to </a:t>
            </a:r>
            <a:r>
              <a:rPr lang="en-IN" sz="1000" b="0" i="0" u="none" strike="noStrike" baseline="0" dirty="0">
                <a:latin typeface="Times New Roman" panose="02020603050405020304" pitchFamily="18" charset="0"/>
                <a:cs typeface="Times New Roman" panose="02020603050405020304" pitchFamily="18" charset="0"/>
              </a:rPr>
              <a:t>care and services.</a:t>
            </a:r>
            <a:endParaRPr lang="en-US" sz="10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25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29ACC-58C6-48D9-B128-F613B14B804D}"/>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59FB7F0B-565A-47C1-A0FE-62398D398FEF}"/>
              </a:ext>
            </a:extLst>
          </p:cNvPr>
          <p:cNvSpPr/>
          <p:nvPr/>
        </p:nvSpPr>
        <p:spPr>
          <a:xfrm>
            <a:off x="739248" y="750624"/>
            <a:ext cx="10713504"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DA12A1F4-A3A8-4859-BF40-B22237601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9" name="Rectangle 8">
            <a:extLst>
              <a:ext uri="{FF2B5EF4-FFF2-40B4-BE49-F238E27FC236}">
                <a16:creationId xmlns:a16="http://schemas.microsoft.com/office/drawing/2014/main" id="{BC1543AA-08F9-467C-97AD-0EBED102AF83}"/>
              </a:ext>
            </a:extLst>
          </p:cNvPr>
          <p:cNvSpPr/>
          <p:nvPr/>
        </p:nvSpPr>
        <p:spPr>
          <a:xfrm>
            <a:off x="731521" y="750624"/>
            <a:ext cx="1351280" cy="53809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E3F52082-6C97-4908-BAB0-738D69A74F5C}"/>
              </a:ext>
            </a:extLst>
          </p:cNvPr>
          <p:cNvSpPr txBox="1"/>
          <p:nvPr/>
        </p:nvSpPr>
        <p:spPr>
          <a:xfrm rot="16200000">
            <a:off x="-603373" y="3259724"/>
            <a:ext cx="4021394" cy="338554"/>
          </a:xfrm>
          <a:prstGeom prst="rect">
            <a:avLst/>
          </a:prstGeom>
          <a:noFill/>
        </p:spPr>
        <p:txBody>
          <a:bodyPr wrap="square" rtlCol="0">
            <a:spAutoFit/>
          </a:bodyPr>
          <a:lstStyle/>
          <a:p>
            <a:pPr algn="ctr"/>
            <a:r>
              <a:rPr lang="en-IN" sz="1600" b="1" i="0" u="none" strike="noStrike" spc="600" baseline="0" dirty="0">
                <a:solidFill>
                  <a:schemeClr val="bg1"/>
                </a:solidFill>
                <a:latin typeface="Times New Roman" panose="02020603050405020304" pitchFamily="18" charset="0"/>
                <a:cs typeface="Times New Roman" panose="02020603050405020304" pitchFamily="18" charset="0"/>
              </a:rPr>
              <a:t>ABOUT CONFERENCE</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39CB404-287F-44A0-B6A3-9AC22C0BA349}"/>
              </a:ext>
            </a:extLst>
          </p:cNvPr>
          <p:cNvSpPr txBox="1"/>
          <p:nvPr/>
        </p:nvSpPr>
        <p:spPr>
          <a:xfrm>
            <a:off x="6966081" y="5720348"/>
            <a:ext cx="4575559" cy="369332"/>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https://biosensorscongress.conferenceseries.com/ / /</a:t>
            </a:r>
          </a:p>
        </p:txBody>
      </p:sp>
      <p:sp>
        <p:nvSpPr>
          <p:cNvPr id="19" name="TextBox 18">
            <a:extLst>
              <a:ext uri="{FF2B5EF4-FFF2-40B4-BE49-F238E27FC236}">
                <a16:creationId xmlns:a16="http://schemas.microsoft.com/office/drawing/2014/main" id="{0832E2BD-2D23-43B4-B93B-50D2F3841B34}"/>
              </a:ext>
            </a:extLst>
          </p:cNvPr>
          <p:cNvSpPr txBox="1"/>
          <p:nvPr/>
        </p:nvSpPr>
        <p:spPr>
          <a:xfrm>
            <a:off x="2708541" y="918687"/>
            <a:ext cx="8091948"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GOALS</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1433510B-CAF2-4AC5-8571-C71A0B9D4051}"/>
              </a:ext>
            </a:extLst>
          </p:cNvPr>
          <p:cNvCxnSpPr/>
          <p:nvPr/>
        </p:nvCxnSpPr>
        <p:spPr>
          <a:xfrm>
            <a:off x="5417131" y="1184621"/>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5C4EB0-B464-42B4-BDE5-8A8DA5871B87}"/>
              </a:ext>
            </a:extLst>
          </p:cNvPr>
          <p:cNvSpPr txBox="1"/>
          <p:nvPr/>
        </p:nvSpPr>
        <p:spPr>
          <a:xfrm>
            <a:off x="2453640" y="1225164"/>
            <a:ext cx="4310954" cy="580865"/>
          </a:xfrm>
          <a:prstGeom prst="rect">
            <a:avLst/>
          </a:prstGeom>
          <a:noFill/>
        </p:spPr>
        <p:txBody>
          <a:bodyPr wrap="square" rtlCol="0">
            <a:spAutoFit/>
          </a:bodyPr>
          <a:lstStyle/>
          <a:p>
            <a:pPr algn="just">
              <a:lnSpc>
                <a:spcPts val="1300"/>
              </a:lnSpc>
            </a:pPr>
            <a:r>
              <a:rPr lang="en-US" sz="1000" b="0" i="0" u="none" strike="noStrike" baseline="0" dirty="0">
                <a:latin typeface="Times New Roman" panose="02020603050405020304" pitchFamily="18" charset="0"/>
                <a:cs typeface="Times New Roman" panose="02020603050405020304" pitchFamily="18" charset="0"/>
              </a:rPr>
              <a:t>After participating in this meeting, attendees should be able to</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Discuss emerging issues in the field of food safety</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Discuss and apply recent research findings related to food safety</a:t>
            </a:r>
          </a:p>
        </p:txBody>
      </p:sp>
      <p:sp>
        <p:nvSpPr>
          <p:cNvPr id="22" name="TextBox 21">
            <a:extLst>
              <a:ext uri="{FF2B5EF4-FFF2-40B4-BE49-F238E27FC236}">
                <a16:creationId xmlns:a16="http://schemas.microsoft.com/office/drawing/2014/main" id="{07C95FB8-4AC8-40FB-BD83-9B70085D5286}"/>
              </a:ext>
            </a:extLst>
          </p:cNvPr>
          <p:cNvSpPr txBox="1"/>
          <p:nvPr/>
        </p:nvSpPr>
        <p:spPr>
          <a:xfrm>
            <a:off x="6715924" y="1220248"/>
            <a:ext cx="4310954" cy="414152"/>
          </a:xfrm>
          <a:prstGeom prst="rect">
            <a:avLst/>
          </a:prstGeom>
          <a:noFill/>
        </p:spPr>
        <p:txBody>
          <a:bodyPr wrap="square" rtlCol="0">
            <a:spAutoFit/>
          </a:bodyPr>
          <a:lstStyle/>
          <a:p>
            <a:pPr algn="just">
              <a:lnSpc>
                <a:spcPts val="1300"/>
              </a:lnSpc>
            </a:pPr>
            <a:endParaRPr lang="en-US" sz="1000" b="0" i="0" u="none" strike="noStrike" baseline="0" dirty="0">
              <a:latin typeface="Times New Roman" panose="02020603050405020304" pitchFamily="18" charset="0"/>
              <a:cs typeface="Times New Roman" panose="02020603050405020304" pitchFamily="18" charset="0"/>
            </a:endParaRP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Reflect on the place of critical distance in food safety</a:t>
            </a:r>
            <a:endParaRPr lang="en-US" sz="400" b="0" i="0" u="none" strike="noStrike" baseline="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75E1ED4-3E1C-4BAE-9596-546BB6ABC04E}"/>
              </a:ext>
            </a:extLst>
          </p:cNvPr>
          <p:cNvSpPr txBox="1"/>
          <p:nvPr/>
        </p:nvSpPr>
        <p:spPr>
          <a:xfrm>
            <a:off x="2722045" y="1788717"/>
            <a:ext cx="8091948" cy="276999"/>
          </a:xfrm>
          <a:prstGeom prst="rect">
            <a:avLst/>
          </a:prstGeom>
          <a:noFill/>
        </p:spPr>
        <p:txBody>
          <a:bodyPr wrap="square" rtlCol="0">
            <a:spAutoFit/>
          </a:bodyPr>
          <a:lstStyle/>
          <a:p>
            <a:pPr algn="ctr"/>
            <a:r>
              <a:rPr lang="en-IN" sz="1200" b="1" i="0" u="none" strike="noStrike" spc="300" baseline="0" dirty="0">
                <a:latin typeface="Times New Roman" panose="02020603050405020304" pitchFamily="18" charset="0"/>
                <a:cs typeface="Times New Roman" panose="02020603050405020304" pitchFamily="18" charset="0"/>
              </a:rPr>
              <a:t>WHO SHOULD ATTEND</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F0BEC3B1-0947-43AD-A214-3DFB07AED70C}"/>
              </a:ext>
            </a:extLst>
          </p:cNvPr>
          <p:cNvCxnSpPr/>
          <p:nvPr/>
        </p:nvCxnSpPr>
        <p:spPr>
          <a:xfrm>
            <a:off x="5430635" y="2054651"/>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D48BB7-45B3-47F1-BAD4-06F2CC1AF56F}"/>
              </a:ext>
            </a:extLst>
          </p:cNvPr>
          <p:cNvSpPr txBox="1"/>
          <p:nvPr/>
        </p:nvSpPr>
        <p:spPr>
          <a:xfrm>
            <a:off x="2467144" y="2095194"/>
            <a:ext cx="8698696" cy="73866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12</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World Congress </a:t>
            </a:r>
            <a:r>
              <a:rPr lang="en-US" sz="1100" dirty="0" smtClean="0">
                <a:latin typeface="Times New Roman" panose="02020603050405020304" pitchFamily="18" charset="0"/>
                <a:cs typeface="Times New Roman" panose="02020603050405020304" pitchFamily="18" charset="0"/>
              </a:rPr>
              <a:t>on Biosensors </a:t>
            </a:r>
            <a:r>
              <a:rPr lang="en-US" sz="1100" dirty="0">
                <a:latin typeface="Times New Roman" panose="02020603050405020304" pitchFamily="18" charset="0"/>
                <a:cs typeface="Times New Roman" panose="02020603050405020304" pitchFamily="18" charset="0"/>
              </a:rPr>
              <a:t>and </a:t>
            </a:r>
            <a:r>
              <a:rPr lang="en-US" sz="1100" dirty="0" smtClean="0">
                <a:latin typeface="Times New Roman" panose="02020603050405020304" pitchFamily="18" charset="0"/>
                <a:cs typeface="Times New Roman" panose="02020603050405020304" pitchFamily="18" charset="0"/>
              </a:rPr>
              <a:t>Bioelectronics</a:t>
            </a:r>
            <a:r>
              <a:rPr lang="en-US" sz="1000" b="1" dirty="0" smtClean="0">
                <a:latin typeface="Times New Roman" panose="02020603050405020304" pitchFamily="18" charset="0"/>
                <a:cs typeface="Times New Roman" panose="02020603050405020304" pitchFamily="18" charset="0"/>
              </a:rPr>
              <a:t>, </a:t>
            </a:r>
            <a:r>
              <a:rPr lang="en-US" sz="1000" b="0" i="0" u="none" strike="noStrike" baseline="0" dirty="0" smtClean="0">
                <a:latin typeface="Times New Roman" panose="02020603050405020304" pitchFamily="18" charset="0"/>
                <a:cs typeface="Times New Roman" panose="02020603050405020304" pitchFamily="18" charset="0"/>
              </a:rPr>
              <a:t>Conferences are exclusively designed for is exclusively designed for Our point is to the corporate network and to make a stage for the trading of data on innovative advancements, new logical modernization and the viability of different administrative projects towards </a:t>
            </a:r>
            <a:r>
              <a:rPr lang="en-US" sz="1000" dirty="0" smtClean="0">
                <a:latin typeface="Times New Roman" panose="02020603050405020304" pitchFamily="18" charset="0"/>
                <a:cs typeface="Times New Roman" panose="02020603050405020304" pitchFamily="18" charset="0"/>
              </a:rPr>
              <a:t>the</a:t>
            </a:r>
            <a:r>
              <a:rPr lang="en-US" sz="1000" dirty="0">
                <a:latin typeface="Times New Roman" panose="02020603050405020304" pitchFamily="18" charset="0"/>
                <a:cs typeface="Times New Roman" panose="02020603050405020304" pitchFamily="18" charset="0"/>
              </a:rPr>
              <a:t> 12</a:t>
            </a:r>
            <a:r>
              <a:rPr lang="en-US" sz="1000" baseline="30000" dirty="0">
                <a:latin typeface="Times New Roman" panose="02020603050405020304" pitchFamily="18" charset="0"/>
                <a:cs typeface="Times New Roman" panose="02020603050405020304" pitchFamily="18" charset="0"/>
              </a:rPr>
              <a:t>th</a:t>
            </a:r>
            <a:r>
              <a:rPr lang="en-US" sz="1000" dirty="0">
                <a:latin typeface="Times New Roman" panose="02020603050405020304" pitchFamily="18" charset="0"/>
                <a:cs typeface="Times New Roman" panose="02020603050405020304" pitchFamily="18" charset="0"/>
              </a:rPr>
              <a:t> World </a:t>
            </a:r>
            <a:r>
              <a:rPr lang="en-US" sz="1000" dirty="0" smtClean="0">
                <a:latin typeface="Times New Roman" panose="02020603050405020304" pitchFamily="18" charset="0"/>
                <a:cs typeface="Times New Roman" panose="02020603050405020304" pitchFamily="18" charset="0"/>
              </a:rPr>
              <a:t>Congress.</a:t>
            </a:r>
            <a:r>
              <a:rPr lang="en-US" sz="1000" b="0" i="0" u="none" strike="noStrike" baseline="0" dirty="0" smtClean="0">
                <a:latin typeface="Times New Roman" panose="02020603050405020304" pitchFamily="18" charset="0"/>
                <a:cs typeface="Times New Roman" panose="02020603050405020304" pitchFamily="18" charset="0"/>
              </a:rPr>
              <a:t> This meeting likewise centers around a wide assortment of momentum look into on sanitation and wellbeing that have both useful and pernicious impacts on the security and nature of nourishments, and are along these lines a worry of general wellbeing.</a:t>
            </a:r>
            <a:endParaRPr lang="en-US" sz="1000" b="0" i="0" u="none" strike="noStrike" baseline="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2E2761D-5494-4480-84F1-DDA472B45C0B}"/>
              </a:ext>
            </a:extLst>
          </p:cNvPr>
          <p:cNvSpPr txBox="1"/>
          <p:nvPr/>
        </p:nvSpPr>
        <p:spPr>
          <a:xfrm>
            <a:off x="2712399" y="2936540"/>
            <a:ext cx="8091948" cy="276999"/>
          </a:xfrm>
          <a:prstGeom prst="rect">
            <a:avLst/>
          </a:prstGeom>
          <a:noFill/>
        </p:spPr>
        <p:txBody>
          <a:bodyPr wrap="square" rtlCol="0">
            <a:spAutoFit/>
          </a:bodyPr>
          <a:lstStyle/>
          <a:p>
            <a:pPr algn="ctr"/>
            <a:r>
              <a:rPr lang="en-IN" sz="1200" b="1" i="0" u="none" strike="noStrike" spc="300" baseline="0" dirty="0">
                <a:latin typeface="Times New Roman" panose="02020603050405020304" pitchFamily="18" charset="0"/>
                <a:cs typeface="Times New Roman" panose="02020603050405020304" pitchFamily="18" charset="0"/>
              </a:rPr>
              <a:t>ABOUT HOSTING ORGANIZATION</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2559349B-E764-4E5B-B03B-C9BDBD5440F9}"/>
              </a:ext>
            </a:extLst>
          </p:cNvPr>
          <p:cNvCxnSpPr/>
          <p:nvPr/>
        </p:nvCxnSpPr>
        <p:spPr>
          <a:xfrm>
            <a:off x="5420989" y="3202474"/>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066DB7C-4491-4859-83CC-ADD59C989AB5}"/>
              </a:ext>
            </a:extLst>
          </p:cNvPr>
          <p:cNvSpPr txBox="1"/>
          <p:nvPr/>
        </p:nvSpPr>
        <p:spPr>
          <a:xfrm>
            <a:off x="2457498" y="3243017"/>
            <a:ext cx="8698696" cy="914289"/>
          </a:xfrm>
          <a:prstGeom prst="rect">
            <a:avLst/>
          </a:prstGeom>
          <a:noFill/>
        </p:spPr>
        <p:txBody>
          <a:bodyPr wrap="square" rtlCol="0">
            <a:spAutoFit/>
          </a:bodyPr>
          <a:lstStyle/>
          <a:p>
            <a:pPr algn="just">
              <a:lnSpc>
                <a:spcPts val="1300"/>
              </a:lnSpc>
            </a:pPr>
            <a:r>
              <a:rPr lang="en-US" sz="1000" b="0" i="0" u="none" strike="noStrike" baseline="0" dirty="0">
                <a:latin typeface="Times New Roman" panose="02020603050405020304" pitchFamily="18" charset="0"/>
                <a:cs typeface="Times New Roman" panose="02020603050405020304" pitchFamily="18" charset="0"/>
              </a:rPr>
              <a:t>Conference Series is the world’s leading specialist in organizing Academic, Scientific and Business conferences, meetings, symposiums and exhibitions in different verticals and horizontals like Medical, Pharma, Engineering, Science, Technology and Business to promote scientific research. Every year we host more than </a:t>
            </a:r>
            <a:r>
              <a:rPr lang="en-US" sz="1000" b="1" i="0" u="none" strike="noStrike" baseline="0" dirty="0">
                <a:latin typeface="Times New Roman" panose="02020603050405020304" pitchFamily="18" charset="0"/>
                <a:cs typeface="Times New Roman" panose="02020603050405020304" pitchFamily="18" charset="0"/>
              </a:rPr>
              <a:t>3000+ global events </a:t>
            </a:r>
            <a:r>
              <a:rPr lang="en-US" sz="1000" b="0" i="0" u="none" strike="noStrike" baseline="0" dirty="0">
                <a:latin typeface="Times New Roman" panose="02020603050405020304" pitchFamily="18" charset="0"/>
                <a:cs typeface="Times New Roman" panose="02020603050405020304" pitchFamily="18" charset="0"/>
              </a:rPr>
              <a:t>inclusive of </a:t>
            </a:r>
            <a:r>
              <a:rPr lang="en-US" sz="1000" b="1" i="0" u="none" strike="noStrike" baseline="0" dirty="0">
                <a:latin typeface="Times New Roman" panose="02020603050405020304" pitchFamily="18" charset="0"/>
                <a:cs typeface="Times New Roman" panose="02020603050405020304" pitchFamily="18" charset="0"/>
              </a:rPr>
              <a:t>1000+ Conferences 1000+ Symposiums 1000+ Workshops in USA, Europe, Middle East and Asia </a:t>
            </a:r>
            <a:r>
              <a:rPr lang="en-US" sz="1000" b="0" i="0" u="none" strike="noStrike" baseline="0" dirty="0">
                <a:latin typeface="Times New Roman" panose="02020603050405020304" pitchFamily="18" charset="0"/>
                <a:cs typeface="Times New Roman" panose="02020603050405020304" pitchFamily="18" charset="0"/>
              </a:rPr>
              <a:t>with the generous support and cooperation from our </a:t>
            </a:r>
            <a:r>
              <a:rPr lang="en-US" sz="1000" b="1" i="0" u="none" strike="noStrike" baseline="0" dirty="0">
                <a:latin typeface="Times New Roman" panose="02020603050405020304" pitchFamily="18" charset="0"/>
                <a:cs typeface="Times New Roman" panose="02020603050405020304" pitchFamily="18" charset="0"/>
              </a:rPr>
              <a:t>30000 + Editorial Board Members, 1000+ Scientific Societies</a:t>
            </a:r>
            <a:r>
              <a:rPr lang="en-US" sz="1000" b="0" i="0" u="none" strike="noStrike" baseline="0" dirty="0">
                <a:latin typeface="Times New Roman" panose="02020603050405020304" pitchFamily="18" charset="0"/>
                <a:cs typeface="Times New Roman" panose="02020603050405020304" pitchFamily="18" charset="0"/>
              </a:rPr>
              <a:t>. All the conference proceedings are published in the special issues of our </a:t>
            </a:r>
            <a:r>
              <a:rPr lang="en-US" sz="1000" b="1" i="0" u="none" strike="noStrike" baseline="0" dirty="0">
                <a:latin typeface="Times New Roman" panose="02020603050405020304" pitchFamily="18" charset="0"/>
                <a:cs typeface="Times New Roman" panose="02020603050405020304" pitchFamily="18" charset="0"/>
              </a:rPr>
              <a:t>700+ Open Access International Journals with the DOI </a:t>
            </a:r>
            <a:r>
              <a:rPr lang="en-US" sz="1000" b="0" i="0" u="none" strike="noStrike" baseline="0" dirty="0">
                <a:latin typeface="Times New Roman" panose="02020603050405020304" pitchFamily="18" charset="0"/>
                <a:cs typeface="Times New Roman" panose="02020603050405020304" pitchFamily="18" charset="0"/>
              </a:rPr>
              <a:t>provided by</a:t>
            </a:r>
          </a:p>
        </p:txBody>
      </p:sp>
      <p:pic>
        <p:nvPicPr>
          <p:cNvPr id="33" name="Picture 32">
            <a:extLst>
              <a:ext uri="{FF2B5EF4-FFF2-40B4-BE49-F238E27FC236}">
                <a16:creationId xmlns:a16="http://schemas.microsoft.com/office/drawing/2014/main" id="{6A4E9D21-8103-4A3A-AC81-7EB2D56F0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9470" y="3906520"/>
            <a:ext cx="490220" cy="245110"/>
          </a:xfrm>
          <a:prstGeom prst="rect">
            <a:avLst/>
          </a:prstGeom>
        </p:spPr>
      </p:pic>
      <p:sp>
        <p:nvSpPr>
          <p:cNvPr id="34" name="TextBox 33">
            <a:extLst>
              <a:ext uri="{FF2B5EF4-FFF2-40B4-BE49-F238E27FC236}">
                <a16:creationId xmlns:a16="http://schemas.microsoft.com/office/drawing/2014/main" id="{F8EF78AC-06D4-4F69-B4B0-C27702792B88}"/>
              </a:ext>
            </a:extLst>
          </p:cNvPr>
          <p:cNvSpPr txBox="1"/>
          <p:nvPr/>
        </p:nvSpPr>
        <p:spPr>
          <a:xfrm>
            <a:off x="2701725" y="4166157"/>
            <a:ext cx="8091948" cy="276999"/>
          </a:xfrm>
          <a:prstGeom prst="rect">
            <a:avLst/>
          </a:prstGeom>
          <a:noFill/>
        </p:spPr>
        <p:txBody>
          <a:bodyPr wrap="square" rtlCol="0">
            <a:spAutoFit/>
          </a:bodyPr>
          <a:lstStyle/>
          <a:p>
            <a:pPr algn="ctr"/>
            <a:r>
              <a:rPr lang="en-IN" sz="1200" b="1" i="0" u="none" strike="noStrike" spc="300" baseline="0" dirty="0">
                <a:latin typeface="Times New Roman" panose="02020603050405020304" pitchFamily="18" charset="0"/>
                <a:cs typeface="Times New Roman" panose="02020603050405020304" pitchFamily="18" charset="0"/>
              </a:rPr>
              <a:t>PARTICIPATION OPTIONS</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30AA4DDF-8E27-4CB5-8EE6-481924F06C43}"/>
              </a:ext>
            </a:extLst>
          </p:cNvPr>
          <p:cNvCxnSpPr/>
          <p:nvPr/>
        </p:nvCxnSpPr>
        <p:spPr>
          <a:xfrm>
            <a:off x="5410315" y="4432091"/>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34F5374-30E8-4B74-A4C9-900091EC1145}"/>
              </a:ext>
            </a:extLst>
          </p:cNvPr>
          <p:cNvSpPr txBox="1"/>
          <p:nvPr/>
        </p:nvSpPr>
        <p:spPr>
          <a:xfrm>
            <a:off x="2446824" y="4472634"/>
            <a:ext cx="4327602" cy="1247714"/>
          </a:xfrm>
          <a:prstGeom prst="rect">
            <a:avLst/>
          </a:prstGeom>
          <a:noFill/>
        </p:spPr>
        <p:txBody>
          <a:bodyPr wrap="square" rtlCol="0">
            <a:spAutoFit/>
          </a:bodyPr>
          <a:lstStyle/>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Speaker (special session): 45-50 minutes (more than 1 can present)</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Speaker (symposium): more than 45 minutes (more than 1 can present)</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Delegate(only registration): will have access to all the sessions with all the benefits of registration</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Poster presenter: can present a poster and enjoy the benefits of delegate</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Remote attendance: can participate via video presentation or e-poster presentation</a:t>
            </a:r>
          </a:p>
        </p:txBody>
      </p:sp>
      <p:sp>
        <p:nvSpPr>
          <p:cNvPr id="37" name="TextBox 36">
            <a:extLst>
              <a:ext uri="{FF2B5EF4-FFF2-40B4-BE49-F238E27FC236}">
                <a16:creationId xmlns:a16="http://schemas.microsoft.com/office/drawing/2014/main" id="{E60A3D2A-87A5-4A99-A5BA-CAC6366781DD}"/>
              </a:ext>
            </a:extLst>
          </p:cNvPr>
          <p:cNvSpPr txBox="1"/>
          <p:nvPr/>
        </p:nvSpPr>
        <p:spPr>
          <a:xfrm>
            <a:off x="6679612" y="4465751"/>
            <a:ext cx="4362014" cy="1092607"/>
          </a:xfrm>
          <a:prstGeom prst="rect">
            <a:avLst/>
          </a:prstGeom>
          <a:noFill/>
        </p:spPr>
        <p:txBody>
          <a:bodyPr wrap="square" rtlCol="0">
            <a:spAutoFit/>
          </a:bodyPr>
          <a:lstStyle/>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Exhibitor: can exhibit his/her company’s products by booking exhibitor booths of different sizes</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Media partner</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Sponsor</a:t>
            </a:r>
          </a:p>
          <a:p>
            <a:pPr marL="171450" indent="-171450" algn="just">
              <a:lnSpc>
                <a:spcPts val="1300"/>
              </a:lnSpc>
              <a:buFont typeface="Arial" panose="020B0604020202020204" pitchFamily="34" charset="0"/>
              <a:buChar char="•"/>
            </a:pPr>
            <a:r>
              <a:rPr lang="en-US" sz="1000" i="0" u="none" strike="noStrike" baseline="0" dirty="0">
                <a:latin typeface="Times New Roman" panose="02020603050405020304" pitchFamily="18" charset="0"/>
                <a:cs typeface="Times New Roman" panose="02020603050405020304" pitchFamily="18" charset="0"/>
              </a:rPr>
              <a:t>Collaborator</a:t>
            </a:r>
          </a:p>
          <a:p>
            <a:pPr marL="171450" indent="-171450">
              <a:lnSpc>
                <a:spcPts val="1300"/>
              </a:lnSpc>
              <a:buFont typeface="Arial" panose="020B0604020202020204" pitchFamily="34" charset="0"/>
              <a:buChar char="•"/>
            </a:pPr>
            <a:r>
              <a:rPr lang="en-US" sz="1000" i="0" u="none" strike="noStrike" baseline="0" dirty="0" smtClean="0">
                <a:latin typeface="Times New Roman" panose="02020603050405020304" pitchFamily="18" charset="0"/>
                <a:cs typeface="Times New Roman" panose="02020603050405020304" pitchFamily="18" charset="0"/>
              </a:rPr>
              <a:t>For more details about each mode, kindly contact:</a:t>
            </a:r>
            <a:endParaRPr lang="en-US" sz="1000"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21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CD81C-B91A-4B1D-9B2B-6612D1D08FA4}"/>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CE8552A-4309-4F85-9106-3550339E3517}"/>
              </a:ext>
            </a:extLst>
          </p:cNvPr>
          <p:cNvSpPr/>
          <p:nvPr/>
        </p:nvSpPr>
        <p:spPr>
          <a:xfrm>
            <a:off x="739248" y="750624"/>
            <a:ext cx="10713504"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8A4132D1-91B7-497D-9391-CADA10288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1" name="Rectangle 10">
            <a:extLst>
              <a:ext uri="{FF2B5EF4-FFF2-40B4-BE49-F238E27FC236}">
                <a16:creationId xmlns:a16="http://schemas.microsoft.com/office/drawing/2014/main" id="{EF3E1064-54A8-4C3B-8512-A216BFE99FCC}"/>
              </a:ext>
            </a:extLst>
          </p:cNvPr>
          <p:cNvSpPr/>
          <p:nvPr/>
        </p:nvSpPr>
        <p:spPr>
          <a:xfrm>
            <a:off x="731521" y="750624"/>
            <a:ext cx="792479" cy="537585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01116EBD-3444-4019-AF32-A283D5D2378B}"/>
              </a:ext>
            </a:extLst>
          </p:cNvPr>
          <p:cNvSpPr txBox="1"/>
          <p:nvPr/>
        </p:nvSpPr>
        <p:spPr>
          <a:xfrm rot="16200000">
            <a:off x="-877693" y="3259724"/>
            <a:ext cx="4021394" cy="338554"/>
          </a:xfrm>
          <a:prstGeom prst="rect">
            <a:avLst/>
          </a:prstGeom>
          <a:noFill/>
        </p:spPr>
        <p:txBody>
          <a:bodyPr wrap="square" rtlCol="0">
            <a:spAutoFit/>
          </a:bodyPr>
          <a:lstStyle/>
          <a:p>
            <a:pPr algn="ctr"/>
            <a:r>
              <a:rPr lang="en-IN" sz="1600" b="1" i="0" u="none" strike="noStrike" spc="600" baseline="0" dirty="0">
                <a:solidFill>
                  <a:schemeClr val="bg1"/>
                </a:solidFill>
                <a:latin typeface="Times New Roman" panose="02020603050405020304" pitchFamily="18" charset="0"/>
                <a:cs typeface="Times New Roman" panose="02020603050405020304" pitchFamily="18" charset="0"/>
              </a:rPr>
              <a:t>ABOUT CONFERENCE</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16AD768-3B66-46AE-A0E1-7C1CD41AB0BB}"/>
              </a:ext>
            </a:extLst>
          </p:cNvPr>
          <p:cNvSpPr txBox="1"/>
          <p:nvPr/>
        </p:nvSpPr>
        <p:spPr>
          <a:xfrm>
            <a:off x="2106592" y="918687"/>
            <a:ext cx="3321935"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PARTICIPATION BENEFITS</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73B9FD0B-D2CF-4A44-8B86-F780C8E50842}"/>
              </a:ext>
            </a:extLst>
          </p:cNvPr>
          <p:cNvCxnSpPr/>
          <p:nvPr/>
        </p:nvCxnSpPr>
        <p:spPr>
          <a:xfrm>
            <a:off x="2428124" y="1184621"/>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1A2E89-9853-4A25-8E10-B933A62368A3}"/>
              </a:ext>
            </a:extLst>
          </p:cNvPr>
          <p:cNvSpPr txBox="1"/>
          <p:nvPr/>
        </p:nvSpPr>
        <p:spPr>
          <a:xfrm>
            <a:off x="1874520" y="1293744"/>
            <a:ext cx="3657600" cy="2081275"/>
          </a:xfrm>
          <a:prstGeom prst="rect">
            <a:avLst/>
          </a:prstGeom>
          <a:noFill/>
        </p:spPr>
        <p:txBody>
          <a:bodyPr wrap="square" rtlCol="0">
            <a:spAutoFit/>
          </a:bodyPr>
          <a:lstStyle/>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Attend Keynote Presentation by world’s most eminent researchers</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Access to all the sessions</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Get OCM certificate</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Get worldwide acknowledgment to your profile and Research</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Get your abstracts published with unique DOI in International Journals</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Get up to 50% discounts for publishing your entire article in our open access International Journals</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Get Handbooks and conference kits</a:t>
            </a:r>
          </a:p>
          <a:p>
            <a:pPr marL="171450" indent="-171450" algn="just">
              <a:lnSpc>
                <a:spcPts val="1300"/>
              </a:lnSpc>
              <a:buFont typeface="Arial" panose="020B0604020202020204" pitchFamily="34" charset="0"/>
              <a:buChar char="•"/>
            </a:pPr>
            <a:r>
              <a:rPr lang="en-US" sz="1000" b="0" i="0" u="none" strike="noStrike" baseline="0" dirty="0">
                <a:latin typeface="Times New Roman" panose="02020603050405020304" pitchFamily="18" charset="0"/>
                <a:cs typeface="Times New Roman" panose="02020603050405020304" pitchFamily="18" charset="0"/>
              </a:rPr>
              <a:t>Get an access to the network with eminent personalities from worldwide</a:t>
            </a:r>
          </a:p>
        </p:txBody>
      </p:sp>
      <p:sp>
        <p:nvSpPr>
          <p:cNvPr id="29" name="Rectangle 28">
            <a:extLst>
              <a:ext uri="{FF2B5EF4-FFF2-40B4-BE49-F238E27FC236}">
                <a16:creationId xmlns:a16="http://schemas.microsoft.com/office/drawing/2014/main" id="{3F7D58AB-112F-4112-9D63-579F10552743}"/>
              </a:ext>
            </a:extLst>
          </p:cNvPr>
          <p:cNvSpPr/>
          <p:nvPr/>
        </p:nvSpPr>
        <p:spPr>
          <a:xfrm>
            <a:off x="6096000" y="750624"/>
            <a:ext cx="792479" cy="537585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2D86FF3B-C763-440B-B5E2-B69CC69D697C}"/>
              </a:ext>
            </a:extLst>
          </p:cNvPr>
          <p:cNvSpPr txBox="1"/>
          <p:nvPr/>
        </p:nvSpPr>
        <p:spPr>
          <a:xfrm rot="16200000">
            <a:off x="4486786" y="3259724"/>
            <a:ext cx="4021394" cy="338554"/>
          </a:xfrm>
          <a:prstGeom prst="rect">
            <a:avLst/>
          </a:prstGeom>
          <a:noFill/>
        </p:spPr>
        <p:txBody>
          <a:bodyPr wrap="square" rtlCol="0">
            <a:spAutoFit/>
          </a:bodyPr>
          <a:lstStyle/>
          <a:p>
            <a:pPr algn="ctr"/>
            <a:r>
              <a:rPr lang="en-IN" sz="1600" b="1" i="0" u="none" strike="noStrike" spc="600" baseline="0" dirty="0">
                <a:solidFill>
                  <a:schemeClr val="bg1"/>
                </a:solidFill>
                <a:latin typeface="Times New Roman" panose="02020603050405020304" pitchFamily="18" charset="0"/>
                <a:cs typeface="Times New Roman" panose="02020603050405020304" pitchFamily="18" charset="0"/>
              </a:rPr>
              <a:t>MAJOR SESSIONS</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5546C87-DC61-429D-9C6E-97EE2ED7897A}"/>
              </a:ext>
            </a:extLst>
          </p:cNvPr>
          <p:cNvSpPr txBox="1"/>
          <p:nvPr/>
        </p:nvSpPr>
        <p:spPr>
          <a:xfrm>
            <a:off x="7229475" y="857494"/>
            <a:ext cx="3829680" cy="4324261"/>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hlinkClick r:id="rId4"/>
              </a:rPr>
              <a:t>Track 1: Microfluidics-Technology &amp; Healthcare</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5"/>
              </a:rPr>
              <a:t>Track 2:Tissue Engineering&amp; DNA Technology Drug Therapies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6"/>
              </a:rPr>
              <a:t>Track 3:Biosensors in Drug Discovery</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7"/>
              </a:rPr>
              <a:t>Track 4: Biomedical Polymer and Metal Materials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8"/>
              </a:rPr>
              <a:t>Track 5: Biosensors, Bio-sensing Technologies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9"/>
              </a:rPr>
              <a:t>Track 6: Biopharmaceuticals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0"/>
              </a:rPr>
              <a:t>Track 7: Nanoparticles in Biopharmaceuticals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1"/>
              </a:rPr>
              <a:t>Track 8: Pharmaceutical formulation, in pharmaceutics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2"/>
              </a:rPr>
              <a:t>Track 9:Bioinstrumentation</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3"/>
              </a:rPr>
              <a:t>Track 10: Cancer Biotechnology</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4"/>
              </a:rPr>
              <a:t>Track 11: Pharmaceutical Nanotechnology</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5"/>
              </a:rPr>
              <a:t>Track 12: Biosensors for Environmental Monitoring</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6"/>
              </a:rPr>
              <a:t>Track 13: Biomedical Engineering</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7"/>
              </a:rPr>
              <a:t>Track 14:Drug Regulations Quality Assurance</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8"/>
              </a:rPr>
              <a:t>Track 15:Bioenergy and Bio-renewables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19"/>
              </a:rPr>
              <a:t>Track 16:Cell therapy bioprocessing and commercialization</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0"/>
              </a:rPr>
              <a:t>Track 17:Biomaterials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1"/>
              </a:rPr>
              <a:t>Track 18: Bioprocessing</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2"/>
              </a:rPr>
              <a:t>Track 19:Industrial Biotechnology</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3"/>
              </a:rPr>
              <a:t>Track 20: Optical Biosensors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4"/>
              </a:rPr>
              <a:t>Track 21:Enzyme-Based Biosensors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5"/>
              </a:rPr>
              <a:t>Track 22:Environmental Biosensors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6"/>
              </a:rPr>
              <a:t>Track 23: Lab-on-a-chip and Multiplexed Sensors</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hlinkClick r:id="rId27"/>
              </a:rPr>
              <a:t>Track 24:Clinical Trials and Clinical Research</a:t>
            </a:r>
            <a:endParaRPr lang="en-US" sz="1100" dirty="0">
              <a:latin typeface="Times New Roman" panose="02020603050405020304" pitchFamily="18" charset="0"/>
              <a:cs typeface="Times New Roman" panose="02020603050405020304" pitchFamily="18" charset="0"/>
            </a:endParaRPr>
          </a:p>
          <a:p>
            <a:pPr marL="171450" indent="-171450" algn="just">
              <a:spcAft>
                <a:spcPts val="300"/>
              </a:spcAft>
              <a:buFont typeface="Arial" pitchFamily="34" charset="0"/>
              <a:buChar char="•"/>
            </a:pPr>
            <a:endParaRPr lang="en-IN" sz="1100" u="sng"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B06E2E4A-4920-46D0-97D1-59873FCB2899}"/>
              </a:ext>
            </a:extLst>
          </p:cNvPr>
          <p:cNvSpPr txBox="1"/>
          <p:nvPr/>
        </p:nvSpPr>
        <p:spPr>
          <a:xfrm>
            <a:off x="2064774" y="3429000"/>
            <a:ext cx="3362632"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ABSTRACT SUBMISSION</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9D01D386-FDFD-4DB6-B595-C456DB1B95DF}"/>
              </a:ext>
            </a:extLst>
          </p:cNvPr>
          <p:cNvCxnSpPr/>
          <p:nvPr/>
        </p:nvCxnSpPr>
        <p:spPr>
          <a:xfrm>
            <a:off x="2407804" y="3694934"/>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EC42609-0099-483A-A4A9-FD2873CB97DE}"/>
              </a:ext>
            </a:extLst>
          </p:cNvPr>
          <p:cNvSpPr txBox="1"/>
          <p:nvPr/>
        </p:nvSpPr>
        <p:spPr>
          <a:xfrm>
            <a:off x="1662282" y="3787159"/>
            <a:ext cx="4359111" cy="247440"/>
          </a:xfrm>
          <a:prstGeom prst="rect">
            <a:avLst/>
          </a:prstGeom>
          <a:noFill/>
        </p:spPr>
        <p:txBody>
          <a:bodyPr wrap="square" rtlCol="0">
            <a:spAutoFit/>
          </a:bodyPr>
          <a:lstStyle/>
          <a:p>
            <a:pPr algn="ctr">
              <a:lnSpc>
                <a:spcPts val="1300"/>
              </a:lnSpc>
            </a:pPr>
            <a:r>
              <a:rPr lang="en-US" sz="1000" i="1" dirty="0">
                <a:latin typeface="Times New Roman" panose="02020603050405020304" pitchFamily="18" charset="0"/>
                <a:cs typeface="Times New Roman" panose="02020603050405020304" pitchFamily="18" charset="0"/>
              </a:rPr>
              <a:t>https://biosensorscongress.conferenceseries.com/abstract-submission.php</a:t>
            </a:r>
            <a:endParaRPr lang="en-US" sz="1000" b="0" i="1" u="none" strike="noStrike" baseline="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79C55009-A81F-496F-92F5-EB7A81616F37}"/>
              </a:ext>
            </a:extLst>
          </p:cNvPr>
          <p:cNvSpPr txBox="1"/>
          <p:nvPr/>
        </p:nvSpPr>
        <p:spPr>
          <a:xfrm>
            <a:off x="2044454" y="4170680"/>
            <a:ext cx="3362632"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FOR MORE INFORMATION</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BB88094D-B959-4A86-8139-1D7862AC93AD}"/>
              </a:ext>
            </a:extLst>
          </p:cNvPr>
          <p:cNvCxnSpPr/>
          <p:nvPr/>
        </p:nvCxnSpPr>
        <p:spPr>
          <a:xfrm>
            <a:off x="2387484" y="4436614"/>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BACED77-1BD4-4575-9CBD-87E4B6721E2C}"/>
              </a:ext>
            </a:extLst>
          </p:cNvPr>
          <p:cNvSpPr txBox="1"/>
          <p:nvPr/>
        </p:nvSpPr>
        <p:spPr>
          <a:xfrm>
            <a:off x="1651164" y="4535905"/>
            <a:ext cx="4257368" cy="259045"/>
          </a:xfrm>
          <a:prstGeom prst="rect">
            <a:avLst/>
          </a:prstGeom>
          <a:noFill/>
        </p:spPr>
        <p:txBody>
          <a:bodyPr wrap="square" rtlCol="0">
            <a:spAutoFit/>
          </a:bodyPr>
          <a:lstStyle/>
          <a:p>
            <a:pPr algn="ctr">
              <a:lnSpc>
                <a:spcPts val="1300"/>
              </a:lnSpc>
            </a:pPr>
            <a:r>
              <a:rPr lang="en-US" sz="1000" i="1" dirty="0">
                <a:latin typeface="Times New Roman" panose="02020603050405020304" pitchFamily="18" charset="0"/>
                <a:cs typeface="Times New Roman" panose="02020603050405020304" pitchFamily="18" charset="0"/>
              </a:rPr>
              <a:t>https://biosensorscongress.conferenceseries.com/ / /</a:t>
            </a:r>
            <a:endParaRPr lang="en-US" sz="1000" b="0" i="1" u="none" strike="noStrike" baseline="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26091167-1C2E-4D3A-8108-2EFD39A9EEE7}"/>
              </a:ext>
            </a:extLst>
          </p:cNvPr>
          <p:cNvSpPr txBox="1"/>
          <p:nvPr/>
        </p:nvSpPr>
        <p:spPr>
          <a:xfrm>
            <a:off x="6666760" y="5584874"/>
            <a:ext cx="4575559" cy="336118"/>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https://biosensorscongress.conferenceseries.com/</a:t>
            </a:r>
          </a:p>
        </p:txBody>
      </p:sp>
    </p:spTree>
    <p:extLst>
      <p:ext uri="{BB962C8B-B14F-4D97-AF65-F5344CB8AC3E}">
        <p14:creationId xmlns:p14="http://schemas.microsoft.com/office/powerpoint/2010/main" val="187024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470A57-4997-41B8-BD70-F24F066D6552}"/>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68597D8D-959A-46C5-8C38-D60B57F93CB8}"/>
              </a:ext>
            </a:extLst>
          </p:cNvPr>
          <p:cNvSpPr/>
          <p:nvPr/>
        </p:nvSpPr>
        <p:spPr>
          <a:xfrm>
            <a:off x="739248" y="750624"/>
            <a:ext cx="10713504"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5311C276-4A09-4E67-A648-3B11363C3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6">
            <a:extLst>
              <a:ext uri="{FF2B5EF4-FFF2-40B4-BE49-F238E27FC236}">
                <a16:creationId xmlns:a16="http://schemas.microsoft.com/office/drawing/2014/main" id="{466EAA1A-FD7E-4C2E-8D83-8E0EFC5EE5A1}"/>
              </a:ext>
            </a:extLst>
          </p:cNvPr>
          <p:cNvSpPr/>
          <p:nvPr/>
        </p:nvSpPr>
        <p:spPr>
          <a:xfrm>
            <a:off x="4090219" y="862223"/>
            <a:ext cx="4001729" cy="557995"/>
          </a:xfrm>
          <a:prstGeom prst="rect">
            <a:avLst/>
          </a:prstGeom>
          <a:solidFill>
            <a:schemeClr val="tx2">
              <a:lumMod val="50000"/>
            </a:schemeClr>
          </a:solidFill>
          <a:ln w="1270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50ABC8B0-F6A2-44E7-B60B-AEC8A7953855}"/>
              </a:ext>
            </a:extLst>
          </p:cNvPr>
          <p:cNvSpPr txBox="1"/>
          <p:nvPr/>
        </p:nvSpPr>
        <p:spPr>
          <a:xfrm>
            <a:off x="4109883" y="1000842"/>
            <a:ext cx="3991897"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SUPPORTING JOURNALS</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0951A5B5-E927-4919-B773-85F377718B5F}"/>
              </a:ext>
            </a:extLst>
          </p:cNvPr>
          <p:cNvSpPr/>
          <p:nvPr/>
        </p:nvSpPr>
        <p:spPr>
          <a:xfrm>
            <a:off x="2078436" y="2424609"/>
            <a:ext cx="2008782" cy="2678376"/>
          </a:xfrm>
          <a:prstGeom prst="rect">
            <a:avLst/>
          </a:prstGeom>
          <a:solidFill>
            <a:schemeClr val="bg1"/>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https://www.omicsonline.org/chemistry-journals.php https://www.omicsonline.org/chemistry-journals.php</a:t>
            </a:r>
          </a:p>
        </p:txBody>
      </p:sp>
      <p:sp>
        <p:nvSpPr>
          <p:cNvPr id="14" name="Rectangle 13">
            <a:extLst>
              <a:ext uri="{FF2B5EF4-FFF2-40B4-BE49-F238E27FC236}">
                <a16:creationId xmlns:a16="http://schemas.microsoft.com/office/drawing/2014/main" id="{C3D6AF83-5FF8-4DA1-9984-DED37BA122FF}"/>
              </a:ext>
            </a:extLst>
          </p:cNvPr>
          <p:cNvSpPr/>
          <p:nvPr/>
        </p:nvSpPr>
        <p:spPr>
          <a:xfrm>
            <a:off x="5086692" y="3001250"/>
            <a:ext cx="2008782" cy="267837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9A55F403-0C00-473E-A514-16FAF61064C6}"/>
              </a:ext>
            </a:extLst>
          </p:cNvPr>
          <p:cNvSpPr/>
          <p:nvPr/>
        </p:nvSpPr>
        <p:spPr>
          <a:xfrm>
            <a:off x="8104782" y="2424609"/>
            <a:ext cx="2008782" cy="267837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A9AF4B9B-1000-474D-A3DD-09A1D06E1ABD}"/>
              </a:ext>
            </a:extLst>
          </p:cNvPr>
          <p:cNvSpPr txBox="1"/>
          <p:nvPr/>
        </p:nvSpPr>
        <p:spPr>
          <a:xfrm>
            <a:off x="1143000" y="1643416"/>
            <a:ext cx="4060208" cy="464230"/>
          </a:xfrm>
          <a:prstGeom prst="rect">
            <a:avLst/>
          </a:prstGeom>
          <a:noFill/>
        </p:spPr>
        <p:txBody>
          <a:bodyPr wrap="square" rtlCol="0">
            <a:spAutoFit/>
          </a:bodyPr>
          <a:lstStyle/>
          <a:p>
            <a:pPr algn="ctr">
              <a:spcBef>
                <a:spcPts val="200"/>
              </a:spcBef>
            </a:pPr>
            <a:r>
              <a:rPr lang="en-US" sz="1200" b="1" dirty="0" smtClean="0">
                <a:latin typeface="Times New Roman" panose="02020603050405020304" pitchFamily="18" charset="0"/>
                <a:cs typeface="Times New Roman" panose="02020603050405020304" pitchFamily="18" charset="0"/>
              </a:rPr>
              <a:t>Journal of Biochemistry </a:t>
            </a:r>
          </a:p>
          <a:p>
            <a:pPr algn="ctr">
              <a:spcBef>
                <a:spcPts val="200"/>
              </a:spcBef>
            </a:pPr>
            <a:r>
              <a:rPr lang="en-US" sz="1050" b="1" dirty="0" smtClean="0">
                <a:latin typeface="Times New Roman" panose="02020603050405020304" pitchFamily="18" charset="0"/>
                <a:cs typeface="Times New Roman" panose="02020603050405020304" pitchFamily="18" charset="0"/>
              </a:rPr>
              <a:t>URL </a:t>
            </a:r>
            <a:r>
              <a:rPr lang="en-US" sz="1050" b="1" dirty="0">
                <a:latin typeface="Times New Roman" panose="02020603050405020304" pitchFamily="18" charset="0"/>
                <a:cs typeface="Times New Roman" panose="02020603050405020304" pitchFamily="18" charset="0"/>
              </a:rPr>
              <a:t>https://onlinelibrary.wiley.com/toc/18607314/2021/16/2</a:t>
            </a:r>
            <a:endParaRPr lang="en-US" sz="1050" i="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7514A78-BC75-4348-8D0C-A97CA7AB6E36}"/>
              </a:ext>
            </a:extLst>
          </p:cNvPr>
          <p:cNvSpPr txBox="1"/>
          <p:nvPr/>
        </p:nvSpPr>
        <p:spPr>
          <a:xfrm>
            <a:off x="4087218" y="2215667"/>
            <a:ext cx="4129163" cy="495007"/>
          </a:xfrm>
          <a:prstGeom prst="rect">
            <a:avLst/>
          </a:prstGeom>
          <a:noFill/>
        </p:spPr>
        <p:txBody>
          <a:bodyPr wrap="square" rtlCol="0">
            <a:spAutoFit/>
          </a:bodyPr>
          <a:lstStyle/>
          <a:p>
            <a:pPr algn="ctr">
              <a:spcBef>
                <a:spcPts val="200"/>
              </a:spcBef>
            </a:pPr>
            <a:r>
              <a:rPr lang="en-US" sz="1400" b="1" dirty="0">
                <a:latin typeface="Times New Roman" panose="02020603050405020304" pitchFamily="18" charset="0"/>
                <a:cs typeface="Times New Roman" panose="02020603050405020304" pitchFamily="18" charset="0"/>
              </a:rPr>
              <a:t>Journal </a:t>
            </a:r>
            <a:r>
              <a:rPr lang="en-US" sz="1400" b="1" dirty="0" smtClean="0">
                <a:latin typeface="Times New Roman" panose="02020603050405020304" pitchFamily="18" charset="0"/>
                <a:cs typeface="Times New Roman" panose="02020603050405020304" pitchFamily="18" charset="0"/>
              </a:rPr>
              <a:t>of Biotechnology </a:t>
            </a:r>
          </a:p>
          <a:p>
            <a:pPr algn="ctr">
              <a:spcBef>
                <a:spcPts val="200"/>
              </a:spcBef>
            </a:pPr>
            <a:r>
              <a:rPr lang="en-US" sz="1050" b="1" dirty="0" smtClean="0">
                <a:latin typeface="Times New Roman" panose="02020603050405020304" pitchFamily="18" charset="0"/>
                <a:cs typeface="Times New Roman" panose="02020603050405020304" pitchFamily="18" charset="0"/>
              </a:rPr>
              <a:t>URL</a:t>
            </a:r>
            <a:r>
              <a:rPr lang="en-US" sz="1050" dirty="0">
                <a:latin typeface="Times New Roman" panose="02020603050405020304" pitchFamily="18" charset="0"/>
                <a:cs typeface="Times New Roman" panose="02020603050405020304" pitchFamily="18" charset="0"/>
              </a:rPr>
              <a:t>: https://www.sciencedirect.com/journal/journal-of-biotechnology</a:t>
            </a:r>
            <a:r>
              <a:rPr lang="en-US" sz="1050" b="1" dirty="0" smtClean="0">
                <a:latin typeface="Times New Roman" panose="02020603050405020304" pitchFamily="18" charset="0"/>
                <a:cs typeface="Times New Roman" panose="02020603050405020304" pitchFamily="18" charset="0"/>
              </a:rPr>
              <a:t>/</a:t>
            </a:r>
            <a:endParaRPr lang="en-US" sz="1050" i="1" dirty="0" smtClean="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8500AC2-E11E-4FD3-B527-C2235D45DCBB}"/>
              </a:ext>
            </a:extLst>
          </p:cNvPr>
          <p:cNvSpPr txBox="1"/>
          <p:nvPr/>
        </p:nvSpPr>
        <p:spPr>
          <a:xfrm>
            <a:off x="7424705" y="1669064"/>
            <a:ext cx="4028047" cy="628377"/>
          </a:xfrm>
          <a:prstGeom prst="rect">
            <a:avLst/>
          </a:prstGeom>
          <a:noFill/>
        </p:spPr>
        <p:txBody>
          <a:bodyPr wrap="square" rtlCol="0">
            <a:spAutoFit/>
          </a:bodyPr>
          <a:lstStyle/>
          <a:p>
            <a:pPr algn="ctr">
              <a:spcBef>
                <a:spcPts val="200"/>
              </a:spcBef>
            </a:pPr>
            <a:endParaRPr lang="en-US" sz="1050" b="1" dirty="0">
              <a:latin typeface="Times New Roman" panose="02020603050405020304" pitchFamily="18" charset="0"/>
              <a:cs typeface="Times New Roman" panose="02020603050405020304" pitchFamily="18" charset="0"/>
            </a:endParaRPr>
          </a:p>
          <a:p>
            <a:pPr algn="ctr">
              <a:spcBef>
                <a:spcPts val="200"/>
              </a:spcBef>
            </a:pPr>
            <a:r>
              <a:rPr lang="en-US" sz="1050" b="1" dirty="0" smtClean="0">
                <a:latin typeface="Times New Roman" panose="02020603050405020304" pitchFamily="18" charset="0"/>
                <a:cs typeface="Times New Roman" panose="02020603050405020304" pitchFamily="18" charset="0"/>
              </a:rPr>
              <a:t>Journal of Applied of Biotechnology </a:t>
            </a:r>
          </a:p>
          <a:p>
            <a:pPr algn="ctr">
              <a:spcBef>
                <a:spcPts val="200"/>
              </a:spcBef>
            </a:pPr>
            <a:r>
              <a:rPr lang="en-US" sz="1050" b="1" dirty="0" smtClean="0">
                <a:latin typeface="Times New Roman" panose="02020603050405020304" pitchFamily="18" charset="0"/>
                <a:cs typeface="Times New Roman" panose="02020603050405020304" pitchFamily="18" charset="0"/>
              </a:rPr>
              <a:t>URL </a:t>
            </a:r>
            <a:r>
              <a:rPr lang="en-US" sz="1050" b="1" dirty="0">
                <a:latin typeface="Times New Roman" panose="02020603050405020304" pitchFamily="18" charset="0"/>
                <a:cs typeface="Times New Roman" panose="02020603050405020304" pitchFamily="18" charset="0"/>
              </a:rPr>
              <a:t>http://www.biotechrep.ir/</a:t>
            </a:r>
            <a:r>
              <a:rPr lang="en-US" sz="1050" dirty="0" smtClean="0">
                <a:latin typeface="Times New Roman" panose="02020603050405020304" pitchFamily="18" charset="0"/>
                <a:cs typeface="Times New Roman" panose="02020603050405020304" pitchFamily="18" charset="0"/>
              </a:rPr>
              <a:t>y</a:t>
            </a:r>
            <a:endParaRPr lang="en-US" sz="1050" i="1" dirty="0" smtClean="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CDE7C73-7463-4C0C-BFED-2B5D4EE49A0A}"/>
              </a:ext>
            </a:extLst>
          </p:cNvPr>
          <p:cNvSpPr txBox="1"/>
          <p:nvPr/>
        </p:nvSpPr>
        <p:spPr>
          <a:xfrm>
            <a:off x="6776076" y="5671301"/>
            <a:ext cx="4575559" cy="336118"/>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https://biosensorscongress.conferenceseries.com/ /</a:t>
            </a:r>
            <a:endParaRPr lang="en-IN" sz="12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948" y="2437099"/>
            <a:ext cx="2021616" cy="269896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746" y="2982987"/>
            <a:ext cx="2186013" cy="2914684"/>
          </a:xfrm>
          <a:prstGeom prst="rect">
            <a:avLst/>
          </a:prstGeom>
        </p:spPr>
      </p:pic>
      <p:pic>
        <p:nvPicPr>
          <p:cNvPr id="16" name="Picture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78436" y="2409268"/>
            <a:ext cx="2061593" cy="2709057"/>
          </a:xfrm>
          <a:prstGeom prst="rect">
            <a:avLst/>
          </a:prstGeom>
        </p:spPr>
      </p:pic>
    </p:spTree>
    <p:extLst>
      <p:ext uri="{BB962C8B-B14F-4D97-AF65-F5344CB8AC3E}">
        <p14:creationId xmlns:p14="http://schemas.microsoft.com/office/powerpoint/2010/main" val="412359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7F32B-CF01-4456-88E8-2212F806645B}"/>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200D4E44-1515-476B-BED8-5D9807650EE8}"/>
              </a:ext>
            </a:extLst>
          </p:cNvPr>
          <p:cNvSpPr/>
          <p:nvPr/>
        </p:nvSpPr>
        <p:spPr>
          <a:xfrm>
            <a:off x="739248" y="750624"/>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33F183F2-1B12-43C5-89FC-F74D4F20D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6">
            <a:extLst>
              <a:ext uri="{FF2B5EF4-FFF2-40B4-BE49-F238E27FC236}">
                <a16:creationId xmlns:a16="http://schemas.microsoft.com/office/drawing/2014/main" id="{8AA43197-66D0-4B32-AF3E-FABF76210BE7}"/>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284DCDF7-E300-4CB9-B94E-8AB41AA6DAE7}"/>
              </a:ext>
            </a:extLst>
          </p:cNvPr>
          <p:cNvSpPr txBox="1"/>
          <p:nvPr/>
        </p:nvSpPr>
        <p:spPr>
          <a:xfrm rot="16200000">
            <a:off x="-603373" y="3136614"/>
            <a:ext cx="4021394" cy="584775"/>
          </a:xfrm>
          <a:prstGeom prst="rect">
            <a:avLst/>
          </a:prstGeom>
          <a:noFill/>
        </p:spPr>
        <p:txBody>
          <a:bodyPr wrap="square" rtlCol="0">
            <a:spAutoFit/>
          </a:bodyPr>
          <a:lstStyle/>
          <a:p>
            <a:pPr algn="ctr"/>
            <a:r>
              <a:rPr lang="en-US" sz="1600" b="1" spc="600" dirty="0">
                <a:solidFill>
                  <a:schemeClr val="bg1"/>
                </a:solidFill>
                <a:latin typeface="Times New Roman" panose="02020603050405020304" pitchFamily="18" charset="0"/>
                <a:cs typeface="Times New Roman" panose="02020603050405020304" pitchFamily="18" charset="0"/>
              </a:rPr>
              <a:t>V</a:t>
            </a:r>
            <a:r>
              <a:rPr lang="en-IN" sz="1600" b="1" spc="600" dirty="0">
                <a:solidFill>
                  <a:schemeClr val="bg1"/>
                </a:solidFill>
                <a:latin typeface="Times New Roman" panose="02020603050405020304" pitchFamily="18" charset="0"/>
                <a:cs typeface="Times New Roman" panose="02020603050405020304" pitchFamily="18" charset="0"/>
              </a:rPr>
              <a:t>ENUE AND ACCOMODATION</a:t>
            </a:r>
          </a:p>
        </p:txBody>
      </p:sp>
      <p:sp>
        <p:nvSpPr>
          <p:cNvPr id="10" name="TextBox 9">
            <a:extLst>
              <a:ext uri="{FF2B5EF4-FFF2-40B4-BE49-F238E27FC236}">
                <a16:creationId xmlns:a16="http://schemas.microsoft.com/office/drawing/2014/main" id="{BADEA575-5D3B-41AF-8F22-F7F390ED0E22}"/>
              </a:ext>
            </a:extLst>
          </p:cNvPr>
          <p:cNvSpPr txBox="1"/>
          <p:nvPr/>
        </p:nvSpPr>
        <p:spPr>
          <a:xfrm>
            <a:off x="2458720" y="1420218"/>
            <a:ext cx="3342640"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VENUE &amp; ACCOMMODATION</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DABD2C80-F81E-4BE5-A57E-817BA4F98033}"/>
              </a:ext>
            </a:extLst>
          </p:cNvPr>
          <p:cNvCxnSpPr/>
          <p:nvPr/>
        </p:nvCxnSpPr>
        <p:spPr>
          <a:xfrm>
            <a:off x="2787519" y="1698551"/>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E1C7BDC-1A03-4183-955E-73A3EF21C4D8}"/>
              </a:ext>
            </a:extLst>
          </p:cNvPr>
          <p:cNvSpPr txBox="1"/>
          <p:nvPr/>
        </p:nvSpPr>
        <p:spPr>
          <a:xfrm>
            <a:off x="2787519" y="1921749"/>
            <a:ext cx="2678376" cy="417422"/>
          </a:xfrm>
          <a:prstGeom prst="rect">
            <a:avLst/>
          </a:prstGeom>
          <a:noFill/>
        </p:spPr>
        <p:txBody>
          <a:bodyPr wrap="square" rtlCol="0">
            <a:spAutoFit/>
          </a:bodyPr>
          <a:lstStyle/>
          <a:p>
            <a:pPr algn="ctr">
              <a:lnSpc>
                <a:spcPct val="150000"/>
              </a:lnSpc>
            </a:pPr>
            <a:r>
              <a:rPr lang="en-US" sz="1600" b="1" i="0" u="none" strike="noStrike" spc="300" baseline="0" dirty="0" smtClean="0">
                <a:latin typeface="Times New Roman" panose="02020603050405020304" pitchFamily="18" charset="0"/>
                <a:cs typeface="Times New Roman" panose="02020603050405020304" pitchFamily="18" charset="0"/>
              </a:rPr>
              <a:t>Webinar</a:t>
            </a:r>
            <a:endParaRPr lang="en-US" sz="1600" b="1" i="0" u="none" strike="noStrike" spc="300" baseline="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2ED4CCA-4A94-44AE-AC82-735C50E7ACB4}"/>
              </a:ext>
            </a:extLst>
          </p:cNvPr>
          <p:cNvSpPr/>
          <p:nvPr/>
        </p:nvSpPr>
        <p:spPr>
          <a:xfrm>
            <a:off x="6096000" y="1643416"/>
            <a:ext cx="5318646" cy="35711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0">
            <a:solidFill>
              <a:schemeClr val="tx2">
                <a:lumMod val="75000"/>
              </a:schemeClr>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TextBox 26">
            <a:extLst>
              <a:ext uri="{FF2B5EF4-FFF2-40B4-BE49-F238E27FC236}">
                <a16:creationId xmlns:a16="http://schemas.microsoft.com/office/drawing/2014/main" id="{BBEEC7C5-FD68-45FB-9166-6549B73FCEF5}"/>
              </a:ext>
            </a:extLst>
          </p:cNvPr>
          <p:cNvSpPr txBox="1"/>
          <p:nvPr/>
        </p:nvSpPr>
        <p:spPr>
          <a:xfrm>
            <a:off x="5426406" y="5671301"/>
            <a:ext cx="4575559" cy="336118"/>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https://biosensorscongress.conferenceseries.com/</a:t>
            </a:r>
          </a:p>
        </p:txBody>
      </p:sp>
      <p:sp>
        <p:nvSpPr>
          <p:cNvPr id="28" name="TextBox 27">
            <a:extLst>
              <a:ext uri="{FF2B5EF4-FFF2-40B4-BE49-F238E27FC236}">
                <a16:creationId xmlns:a16="http://schemas.microsoft.com/office/drawing/2014/main" id="{B454FC11-575A-49A9-B9E3-CCD277D20A6C}"/>
              </a:ext>
            </a:extLst>
          </p:cNvPr>
          <p:cNvSpPr txBox="1"/>
          <p:nvPr/>
        </p:nvSpPr>
        <p:spPr>
          <a:xfrm>
            <a:off x="2787519" y="3037739"/>
            <a:ext cx="2829464" cy="278333"/>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CONTACT US</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678D1018-0452-4C8C-B074-27F6CF693954}"/>
              </a:ext>
            </a:extLst>
          </p:cNvPr>
          <p:cNvCxnSpPr>
            <a:cxnSpLocks/>
          </p:cNvCxnSpPr>
          <p:nvPr/>
        </p:nvCxnSpPr>
        <p:spPr>
          <a:xfrm>
            <a:off x="2787519" y="3316072"/>
            <a:ext cx="267837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5B495D4-3224-4031-ABF7-F78533727768}"/>
              </a:ext>
            </a:extLst>
          </p:cNvPr>
          <p:cNvSpPr txBox="1"/>
          <p:nvPr/>
        </p:nvSpPr>
        <p:spPr>
          <a:xfrm>
            <a:off x="2377441" y="3459071"/>
            <a:ext cx="3724274" cy="2100575"/>
          </a:xfrm>
          <a:prstGeom prst="rect">
            <a:avLst/>
          </a:prstGeom>
          <a:noFill/>
        </p:spPr>
        <p:txBody>
          <a:bodyPr wrap="square" rtlCol="0">
            <a:spAutoFit/>
          </a:bodyPr>
          <a:lstStyle/>
          <a:p>
            <a:pPr algn="ctr">
              <a:lnSpc>
                <a:spcPct val="150000"/>
              </a:lnSpc>
            </a:pPr>
            <a:r>
              <a:rPr lang="en-US" sz="1600" b="1" i="0" u="none" strike="noStrike" baseline="0" dirty="0" smtClean="0">
                <a:latin typeface="Times New Roman" panose="02020603050405020304" pitchFamily="18" charset="0"/>
                <a:cs typeface="Times New Roman" panose="02020603050405020304" pitchFamily="18" charset="0"/>
              </a:rPr>
              <a:t>EVA</a:t>
            </a:r>
            <a:r>
              <a:rPr lang="en-US" sz="1600" b="1" i="0" u="none" strike="noStrike" dirty="0" smtClean="0">
                <a:latin typeface="Times New Roman" panose="02020603050405020304" pitchFamily="18" charset="0"/>
                <a:cs typeface="Times New Roman" panose="02020603050405020304" pitchFamily="18" charset="0"/>
              </a:rPr>
              <a:t> HAZEL</a:t>
            </a:r>
          </a:p>
          <a:p>
            <a:pPr algn="ctr">
              <a:lnSpc>
                <a:spcPct val="150000"/>
              </a:lnSpc>
            </a:pPr>
            <a:r>
              <a:rPr lang="en-US" sz="1200" i="0" u="none" strike="noStrike" baseline="0" dirty="0" smtClean="0">
                <a:latin typeface="Times New Roman" panose="02020603050405020304" pitchFamily="18" charset="0"/>
                <a:cs typeface="Times New Roman" panose="02020603050405020304" pitchFamily="18" charset="0"/>
              </a:rPr>
              <a:t>Program </a:t>
            </a:r>
            <a:r>
              <a:rPr lang="en-US" sz="1200" i="0" u="none" strike="noStrike" baseline="0" dirty="0">
                <a:latin typeface="Times New Roman" panose="02020603050405020304" pitchFamily="18" charset="0"/>
                <a:cs typeface="Times New Roman" panose="02020603050405020304" pitchFamily="18" charset="0"/>
              </a:rPr>
              <a:t>Manager | </a:t>
            </a:r>
            <a:r>
              <a:rPr lang="en-US" sz="1200" i="0" u="none" strike="noStrike" baseline="0" dirty="0" smtClean="0">
                <a:latin typeface="Times New Roman" panose="02020603050405020304" pitchFamily="18" charset="0"/>
                <a:cs typeface="Times New Roman" panose="02020603050405020304" pitchFamily="18" charset="0"/>
              </a:rPr>
              <a:t>Biosensor</a:t>
            </a:r>
            <a:r>
              <a:rPr lang="en-US" sz="1200" i="0" u="none" strike="noStrike"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s and Electronics </a:t>
            </a:r>
            <a:r>
              <a:rPr lang="en-US" sz="1200" b="1" dirty="0" smtClean="0">
                <a:latin typeface="Times New Roman" panose="02020603050405020304" pitchFamily="18" charset="0"/>
                <a:cs typeface="Times New Roman" panose="02020603050405020304" pitchFamily="18" charset="0"/>
              </a:rPr>
              <a:t>Conference </a:t>
            </a:r>
            <a:endParaRPr lang="en-US" sz="1200" b="1" i="0" u="none" strike="noStrike" baseline="0" dirty="0">
              <a:latin typeface="Times New Roman" panose="02020603050405020304" pitchFamily="18" charset="0"/>
              <a:cs typeface="Times New Roman" panose="02020603050405020304" pitchFamily="18" charset="0"/>
            </a:endParaRPr>
          </a:p>
          <a:p>
            <a:pPr algn="ctr">
              <a:lnSpc>
                <a:spcPct val="150000"/>
              </a:lnSpc>
            </a:pPr>
            <a:r>
              <a:rPr lang="en-US" sz="1200" b="1" i="0" u="none" strike="noStrike" baseline="0" dirty="0">
                <a:latin typeface="Times New Roman" panose="02020603050405020304" pitchFamily="18" charset="0"/>
                <a:cs typeface="Times New Roman" panose="02020603050405020304" pitchFamily="18" charset="0"/>
              </a:rPr>
              <a:t>UK: </a:t>
            </a:r>
            <a:r>
              <a:rPr lang="en-US" sz="1200" i="0" u="none" strike="noStrike" baseline="0" dirty="0" smtClean="0">
                <a:latin typeface="Times New Roman" panose="02020603050405020304" pitchFamily="18" charset="0"/>
                <a:cs typeface="Times New Roman" panose="02020603050405020304" pitchFamily="18" charset="0"/>
              </a:rPr>
              <a:t>Conference</a:t>
            </a:r>
            <a:r>
              <a:rPr lang="en-US" sz="1200" i="0" u="none" strike="noStrike" dirty="0" smtClean="0">
                <a:latin typeface="Times New Roman" panose="02020603050405020304" pitchFamily="18" charset="0"/>
                <a:cs typeface="Times New Roman" panose="02020603050405020304" pitchFamily="18" charset="0"/>
              </a:rPr>
              <a:t> </a:t>
            </a:r>
            <a:r>
              <a:rPr lang="en-US" sz="1200" i="0" u="none" strike="noStrike" baseline="0" dirty="0" smtClean="0">
                <a:latin typeface="Times New Roman" panose="02020603050405020304" pitchFamily="18" charset="0"/>
                <a:cs typeface="Times New Roman" panose="02020603050405020304" pitchFamily="18" charset="0"/>
              </a:rPr>
              <a:t>Series </a:t>
            </a:r>
            <a:r>
              <a:rPr lang="en-US" sz="1200" i="0" u="none" strike="noStrike" baseline="0" dirty="0">
                <a:latin typeface="Times New Roman" panose="02020603050405020304" pitchFamily="18" charset="0"/>
                <a:cs typeface="Times New Roman" panose="02020603050405020304" pitchFamily="18" charset="0"/>
              </a:rPr>
              <a:t>LLC </a:t>
            </a:r>
            <a:r>
              <a:rPr lang="en-US" sz="1200" i="0" u="none" strike="noStrike" baseline="0" dirty="0" smtClean="0">
                <a:latin typeface="Times New Roman" panose="02020603050405020304" pitchFamily="18" charset="0"/>
                <a:cs typeface="Times New Roman" panose="02020603050405020304" pitchFamily="18" charset="0"/>
              </a:rPr>
              <a:t>Ltd</a:t>
            </a:r>
          </a:p>
          <a:p>
            <a:pPr lvl="1" algn="just">
              <a:lnSpc>
                <a:spcPct val="150000"/>
              </a:lnSpc>
            </a:pPr>
            <a:r>
              <a:rPr lang="en-US" sz="1200" b="1" dirty="0" smtClean="0">
                <a:latin typeface="Times New Roman" panose="02020603050405020304" pitchFamily="18" charset="0"/>
                <a:cs typeface="Times New Roman" panose="02020603050405020304" pitchFamily="18" charset="0"/>
              </a:rPr>
              <a:t>                  </a:t>
            </a:r>
            <a:r>
              <a:rPr lang="en-US" sz="1200" b="1" i="0" u="none" strike="noStrike" baseline="0" dirty="0" smtClean="0">
                <a:latin typeface="Times New Roman" panose="02020603050405020304" pitchFamily="18" charset="0"/>
                <a:cs typeface="Times New Roman" panose="02020603050405020304" pitchFamily="18" charset="0"/>
              </a:rPr>
              <a:t>E-MAIL</a:t>
            </a:r>
            <a:r>
              <a:rPr lang="en-US" sz="1200" b="1" dirty="0" smtClean="0">
                <a:latin typeface="Times New Roman" panose="02020603050405020304" pitchFamily="18" charset="0"/>
                <a:cs typeface="Times New Roman" panose="02020603050405020304" pitchFamily="18" charset="0"/>
              </a:rPr>
              <a:t>        </a:t>
            </a:r>
            <a:r>
              <a:rPr lang="en-US" sz="1100" dirty="0" smtClean="0"/>
              <a:t>biosensorscongress@globalannualsummit.com</a:t>
            </a:r>
            <a:endParaRPr lang="en-US" sz="1100" b="1" i="0" u="none" strike="noStrike" baseline="0" dirty="0" smtClean="0">
              <a:latin typeface="Times New Roman" panose="02020603050405020304" pitchFamily="18" charset="0"/>
              <a:cs typeface="Times New Roman" panose="02020603050405020304" pitchFamily="18" charset="0"/>
            </a:endParaRPr>
          </a:p>
          <a:p>
            <a:pPr algn="ctr">
              <a:lnSpc>
                <a:spcPct val="150000"/>
              </a:lnSpc>
            </a:pPr>
            <a:r>
              <a:rPr lang="en-US" sz="1100" b="1" dirty="0" err="1" smtClean="0">
                <a:latin typeface="Times New Roman" panose="02020603050405020304" pitchFamily="18" charset="0"/>
                <a:cs typeface="Times New Roman" panose="02020603050405020304" pitchFamily="18" charset="0"/>
              </a:rPr>
              <a:t>W</a:t>
            </a:r>
            <a:r>
              <a:rPr lang="en-US" sz="1100" b="1" i="0" u="none" strike="noStrike" baseline="0" dirty="0" err="1" smtClean="0">
                <a:latin typeface="Times New Roman" panose="02020603050405020304" pitchFamily="18" charset="0"/>
                <a:cs typeface="Times New Roman" panose="02020603050405020304" pitchFamily="18" charset="0"/>
              </a:rPr>
              <a:t>h</a:t>
            </a:r>
            <a:r>
              <a:rPr lang="en-US" sz="1200" b="1" i="0" u="none" strike="noStrike" baseline="0" dirty="0" err="1" smtClean="0">
                <a:latin typeface="Times New Roman" panose="02020603050405020304" pitchFamily="18" charset="0"/>
                <a:cs typeface="Times New Roman" panose="02020603050405020304" pitchFamily="18" charset="0"/>
              </a:rPr>
              <a:t>atsapp</a:t>
            </a:r>
            <a:r>
              <a:rPr lang="en-US" sz="1200" b="1" i="0" u="none" strike="noStrike" baseline="0" dirty="0" smtClean="0">
                <a:latin typeface="Times New Roman" panose="02020603050405020304" pitchFamily="18" charset="0"/>
                <a:cs typeface="Times New Roman" panose="02020603050405020304" pitchFamily="18" charset="0"/>
              </a:rPr>
              <a:t> no. +</a:t>
            </a:r>
            <a:r>
              <a:rPr lang="en-US" sz="1200" b="1" dirty="0" smtClean="0">
                <a:latin typeface="Times New Roman" panose="02020603050405020304" pitchFamily="18" charset="0"/>
                <a:cs typeface="Times New Roman" panose="02020603050405020304" pitchFamily="18" charset="0"/>
              </a:rPr>
              <a:t>44-7897073589</a:t>
            </a:r>
            <a:endParaRPr lang="en-US" sz="700" i="0" u="none" strike="noStrike" baseline="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698551"/>
            <a:ext cx="5318646" cy="3516033"/>
          </a:xfrm>
          <a:prstGeom prst="rect">
            <a:avLst/>
          </a:prstGeom>
        </p:spPr>
      </p:pic>
    </p:spTree>
    <p:extLst>
      <p:ext uri="{BB962C8B-B14F-4D97-AF65-F5344CB8AC3E}">
        <p14:creationId xmlns:p14="http://schemas.microsoft.com/office/powerpoint/2010/main" val="205795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A1603D-C03E-49CF-9CB0-4FF41E4AF7D1}"/>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ADA990B4-B6D5-401E-9E0A-47795C89CE4A}"/>
              </a:ext>
            </a:extLst>
          </p:cNvPr>
          <p:cNvSpPr/>
          <p:nvPr/>
        </p:nvSpPr>
        <p:spPr>
          <a:xfrm>
            <a:off x="739248" y="750624"/>
            <a:ext cx="10713504"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6D122FB2-FDA0-46A1-8AE8-161055B2B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7" name="Rectangle 6">
            <a:extLst>
              <a:ext uri="{FF2B5EF4-FFF2-40B4-BE49-F238E27FC236}">
                <a16:creationId xmlns:a16="http://schemas.microsoft.com/office/drawing/2014/main" id="{5D5C9F63-E597-430F-9A96-BF96CBA1919D}"/>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2F5C744-3A4D-4787-8735-1B9870ACFCEA}"/>
              </a:ext>
            </a:extLst>
          </p:cNvPr>
          <p:cNvSpPr txBox="1"/>
          <p:nvPr/>
        </p:nvSpPr>
        <p:spPr>
          <a:xfrm rot="16200000">
            <a:off x="-603373" y="3259724"/>
            <a:ext cx="4021394" cy="338554"/>
          </a:xfrm>
          <a:prstGeom prst="rect">
            <a:avLst/>
          </a:prstGeom>
          <a:noFill/>
        </p:spPr>
        <p:txBody>
          <a:bodyPr wrap="square" rtlCol="0">
            <a:spAutoFit/>
          </a:bodyPr>
          <a:lstStyle/>
          <a:p>
            <a:pPr algn="ctr"/>
            <a:r>
              <a:rPr lang="en-IN" sz="1600" b="1" i="0" u="none" strike="noStrike" spc="600" baseline="0" dirty="0">
                <a:solidFill>
                  <a:schemeClr val="bg1"/>
                </a:solidFill>
                <a:latin typeface="Times New Roman" panose="02020603050405020304" pitchFamily="18" charset="0"/>
                <a:cs typeface="Times New Roman" panose="02020603050405020304" pitchFamily="18" charset="0"/>
              </a:rPr>
              <a:t>REGISTRATIONS</a:t>
            </a:r>
            <a:endParaRPr lang="en-IN" sz="1600" b="1" spc="600" dirty="0">
              <a:solidFill>
                <a:schemeClr val="bg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8022018-D274-4C9A-9B1E-34921750D4E0}"/>
              </a:ext>
            </a:extLst>
          </p:cNvPr>
          <p:cNvSpPr/>
          <p:nvPr/>
        </p:nvSpPr>
        <p:spPr>
          <a:xfrm>
            <a:off x="2748030" y="1115418"/>
            <a:ext cx="2678376" cy="557995"/>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B5C2AB59-ED70-41E5-80BA-84C3F740EDD2}"/>
              </a:ext>
            </a:extLst>
          </p:cNvPr>
          <p:cNvSpPr txBox="1"/>
          <p:nvPr/>
        </p:nvSpPr>
        <p:spPr>
          <a:xfrm>
            <a:off x="2748030" y="1264495"/>
            <a:ext cx="2678376" cy="276999"/>
          </a:xfrm>
          <a:prstGeom prst="rect">
            <a:avLst/>
          </a:prstGeom>
          <a:noFill/>
        </p:spPr>
        <p:txBody>
          <a:bodyPr wrap="square" rtlCol="0">
            <a:spAutoFit/>
          </a:bodyPr>
          <a:lstStyle/>
          <a:p>
            <a:pPr algn="ctr"/>
            <a:r>
              <a:rPr lang="en-IN" sz="1200" b="1" i="0" u="none" strike="noStrike" spc="600" baseline="0" dirty="0">
                <a:solidFill>
                  <a:schemeClr val="tx2">
                    <a:lumMod val="75000"/>
                  </a:schemeClr>
                </a:solidFill>
                <a:latin typeface="Times New Roman" panose="02020603050405020304" pitchFamily="18" charset="0"/>
                <a:cs typeface="Times New Roman" panose="02020603050405020304" pitchFamily="18" charset="0"/>
              </a:rPr>
              <a:t>ACADEMIC</a:t>
            </a:r>
            <a:endParaRPr lang="en-IN" sz="1200" b="1" spc="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C2180BBA-EB56-47D6-9E2F-FB6AF0C7B5AB}"/>
              </a:ext>
            </a:extLst>
          </p:cNvPr>
          <p:cNvSpPr/>
          <p:nvPr/>
        </p:nvSpPr>
        <p:spPr>
          <a:xfrm>
            <a:off x="2738384" y="2081865"/>
            <a:ext cx="2678376" cy="557995"/>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089B17B9-F2B3-42DC-A8FA-D66CEA72026F}"/>
              </a:ext>
            </a:extLst>
          </p:cNvPr>
          <p:cNvSpPr txBox="1"/>
          <p:nvPr/>
        </p:nvSpPr>
        <p:spPr>
          <a:xfrm>
            <a:off x="2738384" y="2230942"/>
            <a:ext cx="2678376" cy="276999"/>
          </a:xfrm>
          <a:prstGeom prst="rect">
            <a:avLst/>
          </a:prstGeom>
          <a:noFill/>
        </p:spPr>
        <p:txBody>
          <a:bodyPr wrap="square" rtlCol="0">
            <a:spAutoFit/>
          </a:bodyPr>
          <a:lstStyle/>
          <a:p>
            <a:pPr algn="ctr"/>
            <a:r>
              <a:rPr lang="en-IN" sz="1200" b="1" i="0" u="none" strike="noStrike" spc="600" baseline="0" dirty="0">
                <a:solidFill>
                  <a:schemeClr val="tx2">
                    <a:lumMod val="75000"/>
                  </a:schemeClr>
                </a:solidFill>
                <a:latin typeface="Times New Roman" panose="02020603050405020304" pitchFamily="18" charset="0"/>
                <a:cs typeface="Times New Roman" panose="02020603050405020304" pitchFamily="18" charset="0"/>
              </a:rPr>
              <a:t>BUSINESS</a:t>
            </a:r>
            <a:endParaRPr lang="en-IN" sz="1200" b="1" spc="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4B19F277-807B-40E2-8AF3-5DA64A5D5077}"/>
              </a:ext>
            </a:extLst>
          </p:cNvPr>
          <p:cNvSpPr/>
          <p:nvPr/>
        </p:nvSpPr>
        <p:spPr>
          <a:xfrm flipH="1">
            <a:off x="5423866" y="960120"/>
            <a:ext cx="4677714" cy="868680"/>
          </a:xfrm>
          <a:prstGeom prst="rect">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2947201B-FAC6-41F9-BEF5-A13313A52AFF}"/>
              </a:ext>
            </a:extLst>
          </p:cNvPr>
          <p:cNvSpPr txBox="1"/>
          <p:nvPr/>
        </p:nvSpPr>
        <p:spPr>
          <a:xfrm>
            <a:off x="5583936" y="1088168"/>
            <a:ext cx="3880104" cy="630942"/>
          </a:xfrm>
          <a:prstGeom prst="rect">
            <a:avLst/>
          </a:prstGeom>
          <a:noFill/>
        </p:spPr>
        <p:txBody>
          <a:bodyPr wrap="square" rtlCol="0">
            <a:spAutoFit/>
          </a:bodyPr>
          <a:lstStyle/>
          <a:p>
            <a:pPr algn="l">
              <a:lnSpc>
                <a:spcPts val="1400"/>
              </a:lnSpc>
            </a:pPr>
            <a:r>
              <a:rPr lang="en-IN" sz="1000" b="0" i="0" u="none" strike="noStrike" baseline="0" dirty="0">
                <a:solidFill>
                  <a:schemeClr val="bg1"/>
                </a:solidFill>
                <a:latin typeface="Times New Roman" panose="02020603050405020304" pitchFamily="18" charset="0"/>
                <a:cs typeface="Times New Roman" panose="02020603050405020304" pitchFamily="18" charset="0"/>
              </a:rPr>
              <a:t>Only Registration: </a:t>
            </a:r>
            <a:r>
              <a:rPr lang="en-IN" sz="1000" b="1" i="0" u="none" strike="noStrike" baseline="0" dirty="0">
                <a:solidFill>
                  <a:schemeClr val="bg1"/>
                </a:solidFill>
                <a:latin typeface="Times New Roman" panose="02020603050405020304" pitchFamily="18" charset="0"/>
                <a:cs typeface="Times New Roman" panose="02020603050405020304" pitchFamily="18" charset="0"/>
              </a:rPr>
              <a:t>$ </a:t>
            </a:r>
            <a:r>
              <a:rPr lang="en-IN" sz="1000" b="1" dirty="0">
                <a:solidFill>
                  <a:schemeClr val="bg1"/>
                </a:solidFill>
                <a:latin typeface="Times New Roman" panose="02020603050405020304" pitchFamily="18" charset="0"/>
                <a:cs typeface="Times New Roman" panose="02020603050405020304" pitchFamily="18" charset="0"/>
              </a:rPr>
              <a:t>6</a:t>
            </a:r>
            <a:r>
              <a:rPr lang="en-IN" sz="1000" b="1" i="0" u="none" strike="noStrike" baseline="0" dirty="0" smtClean="0">
                <a:solidFill>
                  <a:schemeClr val="bg1"/>
                </a:solidFill>
                <a:latin typeface="Times New Roman" panose="02020603050405020304" pitchFamily="18" charset="0"/>
                <a:cs typeface="Times New Roman" panose="02020603050405020304" pitchFamily="18" charset="0"/>
              </a:rPr>
              <a:t>99</a:t>
            </a:r>
            <a:endParaRPr lang="en-IN" sz="1000" b="1" i="0" u="none" strike="noStrike" baseline="0" dirty="0">
              <a:solidFill>
                <a:schemeClr val="bg1"/>
              </a:solidFill>
              <a:latin typeface="Times New Roman" panose="02020603050405020304" pitchFamily="18" charset="0"/>
              <a:cs typeface="Times New Roman" panose="02020603050405020304" pitchFamily="18" charset="0"/>
            </a:endParaRPr>
          </a:p>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Package A (Registration + 2 nights Accommodation): </a:t>
            </a:r>
            <a:r>
              <a:rPr lang="en-US" sz="1000" b="1" i="0" u="none" strike="noStrike" baseline="0" dirty="0">
                <a:solidFill>
                  <a:schemeClr val="bg1"/>
                </a:solidFill>
                <a:latin typeface="Times New Roman" panose="02020603050405020304" pitchFamily="18" charset="0"/>
                <a:cs typeface="Times New Roman" panose="02020603050405020304" pitchFamily="18" charset="0"/>
              </a:rPr>
              <a:t>$ </a:t>
            </a:r>
            <a:r>
              <a:rPr lang="en-US" sz="1000" b="1" dirty="0" smtClean="0">
                <a:solidFill>
                  <a:schemeClr val="bg1"/>
                </a:solidFill>
                <a:latin typeface="Times New Roman" panose="02020603050405020304" pitchFamily="18" charset="0"/>
                <a:cs typeface="Times New Roman" panose="02020603050405020304" pitchFamily="18" charset="0"/>
              </a:rPr>
              <a:t>1489</a:t>
            </a:r>
            <a:endParaRPr lang="en-US" sz="1000" b="1" i="0" u="none" strike="noStrike" baseline="0" dirty="0">
              <a:solidFill>
                <a:schemeClr val="bg1"/>
              </a:solidFill>
              <a:latin typeface="Times New Roman" panose="02020603050405020304" pitchFamily="18" charset="0"/>
              <a:cs typeface="Times New Roman" panose="02020603050405020304" pitchFamily="18" charset="0"/>
            </a:endParaRPr>
          </a:p>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Package B (Registration + 3 nights Accommodation): </a:t>
            </a:r>
            <a:r>
              <a:rPr lang="en-US" sz="1000" b="1" i="0" u="none" strike="noStrike" baseline="0" dirty="0">
                <a:solidFill>
                  <a:schemeClr val="bg1"/>
                </a:solidFill>
                <a:latin typeface="Times New Roman" panose="02020603050405020304" pitchFamily="18" charset="0"/>
                <a:cs typeface="Times New Roman" panose="02020603050405020304" pitchFamily="18" charset="0"/>
              </a:rPr>
              <a:t>$ </a:t>
            </a:r>
            <a:r>
              <a:rPr lang="en-US" sz="1000" b="1" dirty="0" smtClean="0">
                <a:solidFill>
                  <a:schemeClr val="bg1"/>
                </a:solidFill>
                <a:latin typeface="Times New Roman" panose="02020603050405020304" pitchFamily="18" charset="0"/>
                <a:cs typeface="Times New Roman" panose="02020603050405020304" pitchFamily="18" charset="0"/>
              </a:rPr>
              <a:t>1489</a:t>
            </a:r>
            <a:endParaRPr lang="en-US" sz="200" b="0" i="0" u="none" strike="noStrike" baseline="0" dirty="0">
              <a:solidFill>
                <a:schemeClr val="bg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FB136082-67E0-4D08-BA5B-4C5EAE51A0E9}"/>
              </a:ext>
            </a:extLst>
          </p:cNvPr>
          <p:cNvSpPr/>
          <p:nvPr/>
        </p:nvSpPr>
        <p:spPr>
          <a:xfrm flipH="1">
            <a:off x="5411022" y="1924051"/>
            <a:ext cx="4677714" cy="849630"/>
          </a:xfrm>
          <a:prstGeom prst="rect">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F1C80098-6A3B-46A9-95D9-D87551C71C1C}"/>
              </a:ext>
            </a:extLst>
          </p:cNvPr>
          <p:cNvSpPr txBox="1"/>
          <p:nvPr/>
        </p:nvSpPr>
        <p:spPr>
          <a:xfrm>
            <a:off x="5571092" y="2053303"/>
            <a:ext cx="3865516" cy="630942"/>
          </a:xfrm>
          <a:prstGeom prst="rect">
            <a:avLst/>
          </a:prstGeom>
          <a:noFill/>
        </p:spPr>
        <p:txBody>
          <a:bodyPr wrap="square" rtlCol="0">
            <a:spAutoFit/>
          </a:bodyPr>
          <a:lstStyle/>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Only Registration</a:t>
            </a:r>
            <a:r>
              <a:rPr lang="en-US" sz="1000" b="1" i="0" u="none" strike="noStrike" baseline="0" dirty="0">
                <a:solidFill>
                  <a:schemeClr val="bg1"/>
                </a:solidFill>
                <a:latin typeface="Times New Roman" panose="02020603050405020304" pitchFamily="18" charset="0"/>
                <a:cs typeface="Times New Roman" panose="02020603050405020304" pitchFamily="18" charset="0"/>
              </a:rPr>
              <a:t>: $ </a:t>
            </a:r>
            <a:r>
              <a:rPr lang="en-US" sz="1000" b="1" dirty="0" smtClean="0">
                <a:solidFill>
                  <a:schemeClr val="bg1"/>
                </a:solidFill>
                <a:latin typeface="Times New Roman" panose="02020603050405020304" pitchFamily="18" charset="0"/>
                <a:cs typeface="Times New Roman" panose="02020603050405020304" pitchFamily="18" charset="0"/>
              </a:rPr>
              <a:t>749</a:t>
            </a:r>
            <a:endParaRPr lang="en-US" sz="1000" b="1" i="0" u="none" strike="noStrike" baseline="0" dirty="0">
              <a:solidFill>
                <a:schemeClr val="bg1"/>
              </a:solidFill>
              <a:latin typeface="Times New Roman" panose="02020603050405020304" pitchFamily="18" charset="0"/>
              <a:cs typeface="Times New Roman" panose="02020603050405020304" pitchFamily="18" charset="0"/>
            </a:endParaRPr>
          </a:p>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Package A (Registration + 2 nights Accommodation</a:t>
            </a:r>
            <a:r>
              <a:rPr lang="en-US" sz="1000" b="1" i="0" u="none" strike="noStrike" baseline="0" dirty="0">
                <a:solidFill>
                  <a:schemeClr val="bg1"/>
                </a:solidFill>
                <a:latin typeface="Times New Roman" panose="02020603050405020304" pitchFamily="18" charset="0"/>
                <a:cs typeface="Times New Roman" panose="02020603050405020304" pitchFamily="18" charset="0"/>
              </a:rPr>
              <a:t>): $ </a:t>
            </a:r>
            <a:r>
              <a:rPr lang="en-US" sz="1000" b="1" dirty="0" smtClean="0">
                <a:solidFill>
                  <a:schemeClr val="bg1"/>
                </a:solidFill>
                <a:latin typeface="Times New Roman" panose="02020603050405020304" pitchFamily="18" charset="0"/>
                <a:cs typeface="Times New Roman" panose="02020603050405020304" pitchFamily="18" charset="0"/>
              </a:rPr>
              <a:t>1239</a:t>
            </a:r>
            <a:endParaRPr lang="en-US" sz="1000" b="1" i="0" u="none" strike="noStrike" baseline="0" dirty="0">
              <a:solidFill>
                <a:schemeClr val="bg1"/>
              </a:solidFill>
              <a:latin typeface="Times New Roman" panose="02020603050405020304" pitchFamily="18" charset="0"/>
              <a:cs typeface="Times New Roman" panose="02020603050405020304" pitchFamily="18" charset="0"/>
            </a:endParaRPr>
          </a:p>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Package B (Registration + 3 nights Accommodation): $ </a:t>
            </a:r>
            <a:r>
              <a:rPr lang="en-US" sz="1000" b="1" i="0" u="none" strike="noStrike" baseline="0" dirty="0" smtClean="0">
                <a:solidFill>
                  <a:schemeClr val="bg1"/>
                </a:solidFill>
                <a:latin typeface="Times New Roman" panose="02020603050405020304" pitchFamily="18" charset="0"/>
                <a:cs typeface="Times New Roman" panose="02020603050405020304" pitchFamily="18" charset="0"/>
              </a:rPr>
              <a:t>1489</a:t>
            </a:r>
            <a:r>
              <a:rPr lang="en-US" sz="1000" b="1" i="0" u="none" strike="noStrike" dirty="0" smtClean="0">
                <a:solidFill>
                  <a:schemeClr val="bg1"/>
                </a:solidFill>
                <a:latin typeface="Times New Roman" panose="02020603050405020304" pitchFamily="18" charset="0"/>
                <a:cs typeface="Times New Roman" panose="02020603050405020304" pitchFamily="18" charset="0"/>
              </a:rPr>
              <a:t> </a:t>
            </a:r>
            <a:endParaRPr lang="en-US" sz="200" b="1" i="0" u="none" strike="noStrike" baseline="0" dirty="0">
              <a:solidFill>
                <a:schemeClr val="bg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B1944A6D-542A-4A88-8CEC-C6109DDCB3C8}"/>
              </a:ext>
            </a:extLst>
          </p:cNvPr>
          <p:cNvSpPr/>
          <p:nvPr/>
        </p:nvSpPr>
        <p:spPr>
          <a:xfrm>
            <a:off x="2728224" y="3036905"/>
            <a:ext cx="2678376" cy="557995"/>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2C787CFE-836C-4D8B-BC4B-AE89073A245F}"/>
              </a:ext>
            </a:extLst>
          </p:cNvPr>
          <p:cNvSpPr txBox="1"/>
          <p:nvPr/>
        </p:nvSpPr>
        <p:spPr>
          <a:xfrm>
            <a:off x="2728224" y="3185982"/>
            <a:ext cx="2678376" cy="276999"/>
          </a:xfrm>
          <a:prstGeom prst="rect">
            <a:avLst/>
          </a:prstGeom>
          <a:noFill/>
        </p:spPr>
        <p:txBody>
          <a:bodyPr wrap="square" rtlCol="0">
            <a:spAutoFit/>
          </a:bodyPr>
          <a:lstStyle/>
          <a:p>
            <a:pPr algn="ctr"/>
            <a:r>
              <a:rPr lang="en-IN" sz="1200" b="1" i="0" u="none" strike="noStrike" spc="600" baseline="0" dirty="0">
                <a:solidFill>
                  <a:schemeClr val="tx2">
                    <a:lumMod val="75000"/>
                  </a:schemeClr>
                </a:solidFill>
                <a:latin typeface="Times New Roman" panose="02020603050405020304" pitchFamily="18" charset="0"/>
                <a:cs typeface="Times New Roman" panose="02020603050405020304" pitchFamily="18" charset="0"/>
              </a:rPr>
              <a:t>STUDENT</a:t>
            </a:r>
            <a:endParaRPr lang="en-IN" sz="1200" b="1" spc="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5DA5F3C3-89F1-40A0-95B7-EC18FCC36AF9}"/>
              </a:ext>
            </a:extLst>
          </p:cNvPr>
          <p:cNvSpPr/>
          <p:nvPr/>
        </p:nvSpPr>
        <p:spPr>
          <a:xfrm flipH="1">
            <a:off x="5400862" y="2903835"/>
            <a:ext cx="4677714" cy="863493"/>
          </a:xfrm>
          <a:prstGeom prst="rect">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a:extLst>
              <a:ext uri="{FF2B5EF4-FFF2-40B4-BE49-F238E27FC236}">
                <a16:creationId xmlns:a16="http://schemas.microsoft.com/office/drawing/2014/main" id="{763793C1-F4A9-4C21-8B41-4E082ED64C59}"/>
              </a:ext>
            </a:extLst>
          </p:cNvPr>
          <p:cNvSpPr txBox="1"/>
          <p:nvPr/>
        </p:nvSpPr>
        <p:spPr>
          <a:xfrm>
            <a:off x="5541755" y="3036905"/>
            <a:ext cx="3903108" cy="630942"/>
          </a:xfrm>
          <a:prstGeom prst="rect">
            <a:avLst/>
          </a:prstGeom>
          <a:noFill/>
        </p:spPr>
        <p:txBody>
          <a:bodyPr wrap="square" rtlCol="0">
            <a:spAutoFit/>
          </a:bodyPr>
          <a:lstStyle/>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Student Oral</a:t>
            </a:r>
            <a:r>
              <a:rPr lang="en-US" sz="1000" b="1" i="0" u="none" strike="noStrike" baseline="0" dirty="0">
                <a:solidFill>
                  <a:schemeClr val="bg1"/>
                </a:solidFill>
                <a:latin typeface="Times New Roman" panose="02020603050405020304" pitchFamily="18" charset="0"/>
                <a:cs typeface="Times New Roman" panose="02020603050405020304" pitchFamily="18" charset="0"/>
              </a:rPr>
              <a:t>: $ </a:t>
            </a:r>
            <a:r>
              <a:rPr lang="en-US" sz="1000" b="1" dirty="0">
                <a:solidFill>
                  <a:schemeClr val="bg1"/>
                </a:solidFill>
                <a:latin typeface="Times New Roman" panose="02020603050405020304" pitchFamily="18" charset="0"/>
                <a:cs typeface="Times New Roman" panose="02020603050405020304" pitchFamily="18" charset="0"/>
              </a:rPr>
              <a:t>4</a:t>
            </a:r>
            <a:r>
              <a:rPr lang="en-US" sz="1000" b="1" dirty="0" smtClean="0">
                <a:solidFill>
                  <a:schemeClr val="bg1"/>
                </a:solidFill>
                <a:latin typeface="Times New Roman" panose="02020603050405020304" pitchFamily="18" charset="0"/>
                <a:cs typeface="Times New Roman" panose="02020603050405020304" pitchFamily="18" charset="0"/>
              </a:rPr>
              <a:t>99</a:t>
            </a:r>
            <a:endParaRPr lang="en-US" sz="1000" b="1" i="0" u="none" strike="noStrike" baseline="0" dirty="0">
              <a:solidFill>
                <a:schemeClr val="bg1"/>
              </a:solidFill>
              <a:latin typeface="Times New Roman" panose="02020603050405020304" pitchFamily="18" charset="0"/>
              <a:cs typeface="Times New Roman" panose="02020603050405020304" pitchFamily="18" charset="0"/>
            </a:endParaRPr>
          </a:p>
          <a:p>
            <a:pPr algn="l">
              <a:lnSpc>
                <a:spcPts val="1400"/>
              </a:lnSpc>
            </a:pPr>
            <a:r>
              <a:rPr lang="en-US" sz="1000" b="0" i="0" u="none" strike="noStrike" baseline="0" dirty="0" smtClean="0">
                <a:solidFill>
                  <a:schemeClr val="bg1"/>
                </a:solidFill>
                <a:latin typeface="Times New Roman" panose="02020603050405020304" pitchFamily="18" charset="0"/>
                <a:cs typeface="Times New Roman" panose="02020603050405020304" pitchFamily="18" charset="0"/>
              </a:rPr>
              <a:t>Student </a:t>
            </a:r>
            <a:r>
              <a:rPr lang="en-US" sz="1000" b="0" i="0" u="none" strike="noStrike" baseline="0" dirty="0">
                <a:solidFill>
                  <a:schemeClr val="bg1"/>
                </a:solidFill>
                <a:latin typeface="Times New Roman" panose="02020603050405020304" pitchFamily="18" charset="0"/>
                <a:cs typeface="Times New Roman" panose="02020603050405020304" pitchFamily="18" charset="0"/>
              </a:rPr>
              <a:t>Delegate: </a:t>
            </a:r>
            <a:r>
              <a:rPr lang="en-US" sz="1000" b="1" i="0" u="none" strike="noStrike" baseline="0">
                <a:solidFill>
                  <a:schemeClr val="bg1"/>
                </a:solidFill>
                <a:latin typeface="Times New Roman" panose="02020603050405020304" pitchFamily="18" charset="0"/>
                <a:cs typeface="Times New Roman" panose="02020603050405020304" pitchFamily="18" charset="0"/>
              </a:rPr>
              <a:t>$ </a:t>
            </a:r>
            <a:r>
              <a:rPr lang="en-US" sz="1000" b="1" smtClean="0">
                <a:solidFill>
                  <a:schemeClr val="bg1"/>
                </a:solidFill>
                <a:latin typeface="Times New Roman" panose="02020603050405020304" pitchFamily="18" charset="0"/>
                <a:cs typeface="Times New Roman" panose="02020603050405020304" pitchFamily="18" charset="0"/>
              </a:rPr>
              <a:t>599</a:t>
            </a:r>
            <a:endParaRPr lang="en-US" sz="1000" b="1" i="0" u="none" strike="noStrike" baseline="0" dirty="0">
              <a:solidFill>
                <a:schemeClr val="bg1"/>
              </a:solidFill>
              <a:latin typeface="Times New Roman" panose="02020603050405020304" pitchFamily="18" charset="0"/>
              <a:cs typeface="Times New Roman" panose="02020603050405020304" pitchFamily="18" charset="0"/>
            </a:endParaRPr>
          </a:p>
          <a:p>
            <a:pPr algn="l">
              <a:lnSpc>
                <a:spcPts val="1400"/>
              </a:lnSpc>
            </a:pPr>
            <a:r>
              <a:rPr lang="en-US" sz="1000" b="0" i="0" u="none" strike="noStrike" baseline="0" dirty="0">
                <a:solidFill>
                  <a:schemeClr val="bg1"/>
                </a:solidFill>
                <a:latin typeface="Times New Roman" panose="02020603050405020304" pitchFamily="18" charset="0"/>
                <a:cs typeface="Times New Roman" panose="02020603050405020304" pitchFamily="18" charset="0"/>
              </a:rPr>
              <a:t>E-poster</a:t>
            </a:r>
            <a:r>
              <a:rPr lang="en-US" sz="1000" b="1" i="0" u="none" strike="noStrike" baseline="0" dirty="0">
                <a:solidFill>
                  <a:schemeClr val="bg1"/>
                </a:solidFill>
                <a:latin typeface="Times New Roman" panose="02020603050405020304" pitchFamily="18" charset="0"/>
                <a:cs typeface="Times New Roman" panose="02020603050405020304" pitchFamily="18" charset="0"/>
              </a:rPr>
              <a:t>: € 99</a:t>
            </a:r>
            <a:endParaRPr lang="en-US" sz="200" b="1" i="0" u="none" strike="noStrike" baseline="0" dirty="0">
              <a:solidFill>
                <a:schemeClr val="bg1"/>
              </a:solidFill>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A856A4A7-AF74-4959-815F-F129FB2031F5}"/>
              </a:ext>
            </a:extLst>
          </p:cNvPr>
          <p:cNvSpPr/>
          <p:nvPr/>
        </p:nvSpPr>
        <p:spPr>
          <a:xfrm>
            <a:off x="4085862" y="3987929"/>
            <a:ext cx="4051141" cy="596186"/>
          </a:xfrm>
          <a:prstGeom prst="rect">
            <a:avLst/>
          </a:prstGeom>
          <a:solidFill>
            <a:schemeClr val="tx2">
              <a:lumMod val="75000"/>
            </a:schemeClr>
          </a:solidFill>
          <a:ln w="1270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4DAB3D9A-88E1-4675-846B-7D7EB6EB5D7B}"/>
              </a:ext>
            </a:extLst>
          </p:cNvPr>
          <p:cNvSpPr txBox="1"/>
          <p:nvPr/>
        </p:nvSpPr>
        <p:spPr>
          <a:xfrm>
            <a:off x="4085863" y="4126547"/>
            <a:ext cx="402799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IMPORTANT DATES</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AF2FE988-8D74-4E46-A27C-CC8430F77A97}"/>
              </a:ext>
            </a:extLst>
          </p:cNvPr>
          <p:cNvSpPr txBox="1"/>
          <p:nvPr/>
        </p:nvSpPr>
        <p:spPr>
          <a:xfrm>
            <a:off x="3411794" y="4651543"/>
            <a:ext cx="5368412" cy="1361911"/>
          </a:xfrm>
          <a:prstGeom prst="rect">
            <a:avLst/>
          </a:prstGeom>
          <a:noFill/>
        </p:spPr>
        <p:txBody>
          <a:bodyPr wrap="square" rtlCol="0">
            <a:spAutoFit/>
          </a:bodyPr>
          <a:lstStyle/>
          <a:p>
            <a:pPr algn="ctr">
              <a:lnSpc>
                <a:spcPct val="150000"/>
              </a:lnSpc>
            </a:pPr>
            <a:r>
              <a:rPr lang="en-US" sz="1100" dirty="0">
                <a:latin typeface="Times New Roman" panose="02020603050405020304" pitchFamily="18" charset="0"/>
                <a:cs typeface="Times New Roman" panose="02020603050405020304" pitchFamily="18" charset="0"/>
              </a:rPr>
              <a:t>Abstract submission </a:t>
            </a:r>
            <a:r>
              <a:rPr lang="en-US" sz="1100" dirty="0" smtClean="0">
                <a:latin typeface="Times New Roman" panose="02020603050405020304" pitchFamily="18" charset="0"/>
                <a:cs typeface="Times New Roman" panose="02020603050405020304" pitchFamily="18" charset="0"/>
              </a:rPr>
              <a:t>opens: </a:t>
            </a:r>
            <a:r>
              <a:rPr lang="en-US" sz="1100" b="1" dirty="0" smtClean="0">
                <a:latin typeface="Times New Roman" panose="02020603050405020304" pitchFamily="18" charset="0"/>
                <a:cs typeface="Times New Roman" panose="02020603050405020304" pitchFamily="18" charset="0"/>
              </a:rPr>
              <a:t>Dec,20,2022</a:t>
            </a:r>
            <a:endParaRPr lang="en-US" sz="1100" b="1" dirty="0">
              <a:latin typeface="Times New Roman" panose="02020603050405020304" pitchFamily="18" charset="0"/>
              <a:cs typeface="Times New Roman" panose="02020603050405020304" pitchFamily="18" charset="0"/>
            </a:endParaRPr>
          </a:p>
          <a:p>
            <a:pPr algn="ctr">
              <a:lnSpc>
                <a:spcPct val="150000"/>
              </a:lnSpc>
            </a:pPr>
            <a:r>
              <a:rPr lang="en-US" sz="1100" dirty="0">
                <a:latin typeface="Times New Roman" panose="02020603050405020304" pitchFamily="18" charset="0"/>
                <a:cs typeface="Times New Roman" panose="02020603050405020304" pitchFamily="18" charset="0"/>
              </a:rPr>
              <a:t>Early Bird Registration</a:t>
            </a:r>
            <a:r>
              <a:rPr lang="en-US" sz="1100" b="1" dirty="0">
                <a:latin typeface="Times New Roman" panose="02020603050405020304" pitchFamily="18" charset="0"/>
                <a:cs typeface="Times New Roman" panose="02020603050405020304" pitchFamily="18" charset="0"/>
              </a:rPr>
              <a:t>: </a:t>
            </a:r>
            <a:r>
              <a:rPr lang="en-US" sz="1100" b="1" dirty="0" smtClean="0">
                <a:latin typeface="Times New Roman" panose="02020603050405020304" pitchFamily="18" charset="0"/>
                <a:cs typeface="Times New Roman" panose="02020603050405020304" pitchFamily="18" charset="0"/>
              </a:rPr>
              <a:t>Dec 28, 2022</a:t>
            </a:r>
            <a:endParaRPr lang="en-US" sz="1100" b="1" dirty="0">
              <a:latin typeface="Times New Roman" panose="02020603050405020304" pitchFamily="18" charset="0"/>
              <a:cs typeface="Times New Roman" panose="02020603050405020304" pitchFamily="18" charset="0"/>
            </a:endParaRPr>
          </a:p>
          <a:p>
            <a:pPr algn="ctr">
              <a:lnSpc>
                <a:spcPct val="150000"/>
              </a:lnSpc>
            </a:pPr>
            <a:r>
              <a:rPr lang="en-US" sz="1100" dirty="0">
                <a:latin typeface="Times New Roman" panose="02020603050405020304" pitchFamily="18" charset="0"/>
                <a:cs typeface="Times New Roman" panose="02020603050405020304" pitchFamily="18" charset="0"/>
              </a:rPr>
              <a:t>Registration Opens: </a:t>
            </a:r>
            <a:r>
              <a:rPr lang="en-US" sz="1100" b="1" dirty="0">
                <a:latin typeface="Times New Roman" panose="02020603050405020304" pitchFamily="18" charset="0"/>
                <a:cs typeface="Times New Roman" panose="02020603050405020304" pitchFamily="18" charset="0"/>
              </a:rPr>
              <a:t>Dec 28, 2022</a:t>
            </a:r>
          </a:p>
          <a:p>
            <a:pPr algn="ctr">
              <a:lnSpc>
                <a:spcPct val="150000"/>
              </a:lnSpc>
            </a:pPr>
            <a:r>
              <a:rPr lang="en-US" sz="1100" dirty="0" smtClean="0">
                <a:latin typeface="Times New Roman" panose="02020603050405020304" pitchFamily="18" charset="0"/>
                <a:cs typeface="Times New Roman" panose="02020603050405020304" pitchFamily="18" charset="0"/>
              </a:rPr>
              <a:t>On </a:t>
            </a:r>
            <a:r>
              <a:rPr lang="en-US" sz="1100" dirty="0">
                <a:latin typeface="Times New Roman" panose="02020603050405020304" pitchFamily="18" charset="0"/>
                <a:cs typeface="Times New Roman" panose="02020603050405020304" pitchFamily="18" charset="0"/>
              </a:rPr>
              <a:t>Spot Registration: </a:t>
            </a:r>
            <a:r>
              <a:rPr lang="en-US" sz="1100" b="1" dirty="0" smtClean="0">
                <a:latin typeface="Times New Roman" panose="02020603050405020304" pitchFamily="18" charset="0"/>
                <a:cs typeface="Times New Roman" panose="02020603050405020304" pitchFamily="18" charset="0"/>
              </a:rPr>
              <a:t>June </a:t>
            </a:r>
            <a:r>
              <a:rPr lang="en-US" sz="1100" b="1" dirty="0">
                <a:latin typeface="Times New Roman" panose="02020603050405020304" pitchFamily="18" charset="0"/>
                <a:cs typeface="Times New Roman" panose="02020603050405020304" pitchFamily="18" charset="0"/>
              </a:rPr>
              <a:t> </a:t>
            </a:r>
            <a:r>
              <a:rPr lang="en-US" sz="1100" b="1" dirty="0" smtClean="0">
                <a:latin typeface="Times New Roman" panose="02020603050405020304" pitchFamily="18" charset="0"/>
                <a:cs typeface="Times New Roman" panose="02020603050405020304" pitchFamily="18" charset="0"/>
              </a:rPr>
              <a:t>07</a:t>
            </a:r>
            <a:r>
              <a:rPr lang="en-US" sz="1100" b="1" dirty="0" smtClean="0">
                <a:latin typeface="Times New Roman" panose="02020603050405020304" pitchFamily="18" charset="0"/>
                <a:cs typeface="Times New Roman" panose="02020603050405020304" pitchFamily="18" charset="0"/>
              </a:rPr>
              <a:t>, 2023</a:t>
            </a:r>
          </a:p>
          <a:p>
            <a:pPr algn="ctr">
              <a:lnSpc>
                <a:spcPct val="150000"/>
              </a:lnSpc>
            </a:pPr>
            <a:endParaRPr lang="en-IN" sz="11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6DC8CB65-EB20-4A2D-AB4E-B554366AC9CC}"/>
              </a:ext>
            </a:extLst>
          </p:cNvPr>
          <p:cNvSpPr txBox="1"/>
          <p:nvPr/>
        </p:nvSpPr>
        <p:spPr>
          <a:xfrm>
            <a:off x="6877193" y="5640758"/>
            <a:ext cx="4575559" cy="369332"/>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https://biosensorscongress.conferenceseries.com/ / /</a:t>
            </a:r>
          </a:p>
        </p:txBody>
      </p:sp>
    </p:spTree>
    <p:extLst>
      <p:ext uri="{BB962C8B-B14F-4D97-AF65-F5344CB8AC3E}">
        <p14:creationId xmlns:p14="http://schemas.microsoft.com/office/powerpoint/2010/main" val="3105532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5239</TotalTime>
  <Words>1324</Words>
  <Application>Microsoft Office PowerPoint</Application>
  <PresentationFormat>Widescreen</PresentationFormat>
  <Paragraphs>184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jatin Raman</dc:creator>
  <cp:lastModifiedBy>Shivangi Singh</cp:lastModifiedBy>
  <cp:revision>118</cp:revision>
  <dcterms:created xsi:type="dcterms:W3CDTF">2021-03-23T11:39:33Z</dcterms:created>
  <dcterms:modified xsi:type="dcterms:W3CDTF">2022-09-07T21:58:05Z</dcterms:modified>
</cp:coreProperties>
</file>