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31089600" cy="42976800"/>
  <p:notesSz cx="6858000" cy="9144000"/>
  <p:defaultTextStyle>
    <a:defPPr>
      <a:defRPr lang="en-US"/>
    </a:defPPr>
    <a:lvl1pPr algn="l" defTabSz="2571750" rtl="0" eaLnBrk="0" fontAlgn="base" hangingPunct="0">
      <a:spcBef>
        <a:spcPct val="0"/>
      </a:spcBef>
      <a:spcAft>
        <a:spcPct val="0"/>
      </a:spcAft>
      <a:defRPr sz="5000" kern="1200">
        <a:solidFill>
          <a:schemeClr val="tx1"/>
        </a:solidFill>
        <a:latin typeface="Calibri" panose="020F0502020204030204" pitchFamily="34" charset="0"/>
        <a:ea typeface="+mn-ea"/>
        <a:cs typeface="+mn-cs"/>
      </a:defRPr>
    </a:lvl1pPr>
    <a:lvl2pPr marL="1285875" indent="-828675" algn="l" defTabSz="2571750" rtl="0" eaLnBrk="0" fontAlgn="base" hangingPunct="0">
      <a:spcBef>
        <a:spcPct val="0"/>
      </a:spcBef>
      <a:spcAft>
        <a:spcPct val="0"/>
      </a:spcAft>
      <a:defRPr sz="5000" kern="1200">
        <a:solidFill>
          <a:schemeClr val="tx1"/>
        </a:solidFill>
        <a:latin typeface="Calibri" panose="020F0502020204030204" pitchFamily="34" charset="0"/>
        <a:ea typeface="+mn-ea"/>
        <a:cs typeface="+mn-cs"/>
      </a:defRPr>
    </a:lvl2pPr>
    <a:lvl3pPr marL="2571750" indent="-1657350" algn="l" defTabSz="2571750" rtl="0" eaLnBrk="0" fontAlgn="base" hangingPunct="0">
      <a:spcBef>
        <a:spcPct val="0"/>
      </a:spcBef>
      <a:spcAft>
        <a:spcPct val="0"/>
      </a:spcAft>
      <a:defRPr sz="5000" kern="1200">
        <a:solidFill>
          <a:schemeClr val="tx1"/>
        </a:solidFill>
        <a:latin typeface="Calibri" panose="020F0502020204030204" pitchFamily="34" charset="0"/>
        <a:ea typeface="+mn-ea"/>
        <a:cs typeface="+mn-cs"/>
      </a:defRPr>
    </a:lvl3pPr>
    <a:lvl4pPr marL="3857625" indent="-2486025" algn="l" defTabSz="2571750" rtl="0" eaLnBrk="0" fontAlgn="base" hangingPunct="0">
      <a:spcBef>
        <a:spcPct val="0"/>
      </a:spcBef>
      <a:spcAft>
        <a:spcPct val="0"/>
      </a:spcAft>
      <a:defRPr sz="5000" kern="1200">
        <a:solidFill>
          <a:schemeClr val="tx1"/>
        </a:solidFill>
        <a:latin typeface="Calibri" panose="020F0502020204030204" pitchFamily="34" charset="0"/>
        <a:ea typeface="+mn-ea"/>
        <a:cs typeface="+mn-cs"/>
      </a:defRPr>
    </a:lvl4pPr>
    <a:lvl5pPr marL="5143500" indent="-3314700" algn="l" defTabSz="2571750" rtl="0" eaLnBrk="0" fontAlgn="base" hangingPunct="0">
      <a:spcBef>
        <a:spcPct val="0"/>
      </a:spcBef>
      <a:spcAft>
        <a:spcPct val="0"/>
      </a:spcAft>
      <a:defRPr sz="5000" kern="1200">
        <a:solidFill>
          <a:schemeClr val="tx1"/>
        </a:solidFill>
        <a:latin typeface="Calibri" panose="020F0502020204030204" pitchFamily="34" charset="0"/>
        <a:ea typeface="+mn-ea"/>
        <a:cs typeface="+mn-cs"/>
      </a:defRPr>
    </a:lvl5pPr>
    <a:lvl6pPr marL="2286000" algn="l" defTabSz="914400" rtl="0" eaLnBrk="1" latinLnBrk="0" hangingPunct="1">
      <a:defRPr sz="5000" kern="1200">
        <a:solidFill>
          <a:schemeClr val="tx1"/>
        </a:solidFill>
        <a:latin typeface="Calibri" panose="020F0502020204030204" pitchFamily="34" charset="0"/>
        <a:ea typeface="+mn-ea"/>
        <a:cs typeface="+mn-cs"/>
      </a:defRPr>
    </a:lvl6pPr>
    <a:lvl7pPr marL="2743200" algn="l" defTabSz="914400" rtl="0" eaLnBrk="1" latinLnBrk="0" hangingPunct="1">
      <a:defRPr sz="5000" kern="1200">
        <a:solidFill>
          <a:schemeClr val="tx1"/>
        </a:solidFill>
        <a:latin typeface="Calibri" panose="020F0502020204030204" pitchFamily="34" charset="0"/>
        <a:ea typeface="+mn-ea"/>
        <a:cs typeface="+mn-cs"/>
      </a:defRPr>
    </a:lvl7pPr>
    <a:lvl8pPr marL="3200400" algn="l" defTabSz="914400" rtl="0" eaLnBrk="1" latinLnBrk="0" hangingPunct="1">
      <a:defRPr sz="5000" kern="1200">
        <a:solidFill>
          <a:schemeClr val="tx1"/>
        </a:solidFill>
        <a:latin typeface="Calibri" panose="020F0502020204030204" pitchFamily="34" charset="0"/>
        <a:ea typeface="+mn-ea"/>
        <a:cs typeface="+mn-cs"/>
      </a:defRPr>
    </a:lvl8pPr>
    <a:lvl9pPr marL="3657600" algn="l" defTabSz="914400" rtl="0" eaLnBrk="1" latinLnBrk="0" hangingPunct="1">
      <a:defRPr sz="50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808080"/>
    <a:srgbClr val="FF0066"/>
    <a:srgbClr val="FF0080"/>
    <a:srgbClr val="A50021"/>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5" d="100"/>
          <a:sy n="95" d="100"/>
        </p:scale>
        <p:origin x="-3150" y="-209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1720" y="7033475"/>
            <a:ext cx="26426160" cy="14962293"/>
          </a:xfrm>
        </p:spPr>
        <p:txBody>
          <a:bodyPr anchor="b"/>
          <a:lstStyle>
            <a:lvl1pPr algn="ctr">
              <a:defRPr sz="20400"/>
            </a:lvl1pPr>
          </a:lstStyle>
          <a:p>
            <a:r>
              <a:rPr lang="en-US" smtClean="0"/>
              <a:t>Click to edit Master title style</a:t>
            </a:r>
            <a:endParaRPr lang="en-US" dirty="0"/>
          </a:p>
        </p:txBody>
      </p:sp>
      <p:sp>
        <p:nvSpPr>
          <p:cNvPr id="3" name="Subtitle 2"/>
          <p:cNvSpPr>
            <a:spLocks noGrp="1"/>
          </p:cNvSpPr>
          <p:nvPr>
            <p:ph type="subTitle" idx="1"/>
          </p:nvPr>
        </p:nvSpPr>
        <p:spPr>
          <a:xfrm>
            <a:off x="3886200" y="22572771"/>
            <a:ext cx="23317200" cy="10376109"/>
          </a:xfrm>
        </p:spPr>
        <p:txBody>
          <a:bodyPr/>
          <a:lstStyle>
            <a:lvl1pPr marL="0" indent="0" algn="ctr">
              <a:buNone/>
              <a:defRPr sz="8160"/>
            </a:lvl1pPr>
            <a:lvl2pPr marL="1554480" indent="0" algn="ctr">
              <a:buNone/>
              <a:defRPr sz="6800"/>
            </a:lvl2pPr>
            <a:lvl3pPr marL="3108960" indent="0" algn="ctr">
              <a:buNone/>
              <a:defRPr sz="6120"/>
            </a:lvl3pPr>
            <a:lvl4pPr marL="4663440" indent="0" algn="ctr">
              <a:buNone/>
              <a:defRPr sz="5440"/>
            </a:lvl4pPr>
            <a:lvl5pPr marL="6217920" indent="0" algn="ctr">
              <a:buNone/>
              <a:defRPr sz="5440"/>
            </a:lvl5pPr>
            <a:lvl6pPr marL="7772400" indent="0" algn="ctr">
              <a:buNone/>
              <a:defRPr sz="5440"/>
            </a:lvl6pPr>
            <a:lvl7pPr marL="9326880" indent="0" algn="ctr">
              <a:buNone/>
              <a:defRPr sz="5440"/>
            </a:lvl7pPr>
            <a:lvl8pPr marL="10881360" indent="0" algn="ctr">
              <a:buNone/>
              <a:defRPr sz="5440"/>
            </a:lvl8pPr>
            <a:lvl9pPr marL="12435840" indent="0" algn="ctr">
              <a:buNone/>
              <a:defRPr sz="54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CC96026-A261-4E1F-BE99-BE6DCE54F7A2}" type="datetimeFigureOut">
              <a:rPr lang="en-US"/>
              <a:pPr>
                <a:defRPr/>
              </a:pPr>
              <a:t>10/27/2017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975412-0D26-4262-BFA5-03AA796E03E2}" type="slidenum">
              <a:rPr lang="en-US"/>
              <a:pPr>
                <a:defRPr/>
              </a:pPr>
              <a:t>‹#›</a:t>
            </a:fld>
            <a:endParaRPr lang="en-US"/>
          </a:p>
        </p:txBody>
      </p:sp>
    </p:spTree>
    <p:extLst>
      <p:ext uri="{BB962C8B-B14F-4D97-AF65-F5344CB8AC3E}">
        <p14:creationId xmlns:p14="http://schemas.microsoft.com/office/powerpoint/2010/main" val="1139295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6587D4F-E22A-4A72-BE75-B21BA365A24A}" type="datetimeFigureOut">
              <a:rPr lang="en-US"/>
              <a:pPr>
                <a:defRPr/>
              </a:pPr>
              <a:t>10/27/2017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08DF96-F506-46BD-AA2E-984ACD0698B6}" type="slidenum">
              <a:rPr lang="en-US"/>
              <a:pPr>
                <a:defRPr/>
              </a:pPr>
              <a:t>‹#›</a:t>
            </a:fld>
            <a:endParaRPr lang="en-US"/>
          </a:p>
        </p:txBody>
      </p:sp>
    </p:spTree>
    <p:extLst>
      <p:ext uri="{BB962C8B-B14F-4D97-AF65-F5344CB8AC3E}">
        <p14:creationId xmlns:p14="http://schemas.microsoft.com/office/powerpoint/2010/main" val="320243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248497" y="2288117"/>
            <a:ext cx="6703695" cy="364208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7412" y="2288117"/>
            <a:ext cx="19722465" cy="364208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FB78E28-4578-440F-8D4B-85601AF64DE3}" type="datetimeFigureOut">
              <a:rPr lang="en-US"/>
              <a:pPr>
                <a:defRPr/>
              </a:pPr>
              <a:t>10/27/2017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DED654-3E97-43B7-89F2-03E01FF57DB0}" type="slidenum">
              <a:rPr lang="en-US"/>
              <a:pPr>
                <a:defRPr/>
              </a:pPr>
              <a:t>‹#›</a:t>
            </a:fld>
            <a:endParaRPr lang="en-US"/>
          </a:p>
        </p:txBody>
      </p:sp>
    </p:spTree>
    <p:extLst>
      <p:ext uri="{BB962C8B-B14F-4D97-AF65-F5344CB8AC3E}">
        <p14:creationId xmlns:p14="http://schemas.microsoft.com/office/powerpoint/2010/main" val="83692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718FFD0-8AA5-4BAB-A0D0-73C94748C2F6}" type="datetimeFigureOut">
              <a:rPr lang="en-US"/>
              <a:pPr>
                <a:defRPr/>
              </a:pPr>
              <a:t>10/27/2017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456E8C-A1E6-4242-8132-059004A2AC33}" type="slidenum">
              <a:rPr lang="en-US"/>
              <a:pPr>
                <a:defRPr/>
              </a:pPr>
              <a:t>‹#›</a:t>
            </a:fld>
            <a:endParaRPr lang="en-US"/>
          </a:p>
        </p:txBody>
      </p:sp>
    </p:spTree>
    <p:extLst>
      <p:ext uri="{BB962C8B-B14F-4D97-AF65-F5344CB8AC3E}">
        <p14:creationId xmlns:p14="http://schemas.microsoft.com/office/powerpoint/2010/main" val="253648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21219" y="10714367"/>
            <a:ext cx="26814780" cy="17877152"/>
          </a:xfrm>
        </p:spPr>
        <p:txBody>
          <a:bodyPr anchor="b"/>
          <a:lstStyle>
            <a:lvl1pPr>
              <a:defRPr sz="20400"/>
            </a:lvl1pPr>
          </a:lstStyle>
          <a:p>
            <a:r>
              <a:rPr lang="en-US" smtClean="0"/>
              <a:t>Click to edit Master title style</a:t>
            </a:r>
            <a:endParaRPr lang="en-US" dirty="0"/>
          </a:p>
        </p:txBody>
      </p:sp>
      <p:sp>
        <p:nvSpPr>
          <p:cNvPr id="3" name="Text Placeholder 2"/>
          <p:cNvSpPr>
            <a:spLocks noGrp="1"/>
          </p:cNvSpPr>
          <p:nvPr>
            <p:ph type="body" idx="1"/>
          </p:nvPr>
        </p:nvSpPr>
        <p:spPr>
          <a:xfrm>
            <a:off x="2121219" y="28760644"/>
            <a:ext cx="26814780" cy="9401172"/>
          </a:xfrm>
        </p:spPr>
        <p:txBody>
          <a:bodyPr/>
          <a:lstStyle>
            <a:lvl1pPr marL="0" indent="0">
              <a:buNone/>
              <a:defRPr sz="8160">
                <a:solidFill>
                  <a:schemeClr val="tx1"/>
                </a:solidFill>
              </a:defRPr>
            </a:lvl1pPr>
            <a:lvl2pPr marL="1554480" indent="0">
              <a:buNone/>
              <a:defRPr sz="6800">
                <a:solidFill>
                  <a:schemeClr val="tx1">
                    <a:tint val="75000"/>
                  </a:schemeClr>
                </a:solidFill>
              </a:defRPr>
            </a:lvl2pPr>
            <a:lvl3pPr marL="3108960" indent="0">
              <a:buNone/>
              <a:defRPr sz="6120">
                <a:solidFill>
                  <a:schemeClr val="tx1">
                    <a:tint val="75000"/>
                  </a:schemeClr>
                </a:solidFill>
              </a:defRPr>
            </a:lvl3pPr>
            <a:lvl4pPr marL="4663440" indent="0">
              <a:buNone/>
              <a:defRPr sz="5440">
                <a:solidFill>
                  <a:schemeClr val="tx1">
                    <a:tint val="75000"/>
                  </a:schemeClr>
                </a:solidFill>
              </a:defRPr>
            </a:lvl4pPr>
            <a:lvl5pPr marL="6217920" indent="0">
              <a:buNone/>
              <a:defRPr sz="5440">
                <a:solidFill>
                  <a:schemeClr val="tx1">
                    <a:tint val="75000"/>
                  </a:schemeClr>
                </a:solidFill>
              </a:defRPr>
            </a:lvl5pPr>
            <a:lvl6pPr marL="7772400" indent="0">
              <a:buNone/>
              <a:defRPr sz="5440">
                <a:solidFill>
                  <a:schemeClr val="tx1">
                    <a:tint val="75000"/>
                  </a:schemeClr>
                </a:solidFill>
              </a:defRPr>
            </a:lvl6pPr>
            <a:lvl7pPr marL="9326880" indent="0">
              <a:buNone/>
              <a:defRPr sz="5440">
                <a:solidFill>
                  <a:schemeClr val="tx1">
                    <a:tint val="75000"/>
                  </a:schemeClr>
                </a:solidFill>
              </a:defRPr>
            </a:lvl7pPr>
            <a:lvl8pPr marL="10881360" indent="0">
              <a:buNone/>
              <a:defRPr sz="5440">
                <a:solidFill>
                  <a:schemeClr val="tx1">
                    <a:tint val="75000"/>
                  </a:schemeClr>
                </a:solidFill>
              </a:defRPr>
            </a:lvl8pPr>
            <a:lvl9pPr marL="12435840" indent="0">
              <a:buNone/>
              <a:defRPr sz="544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5CBA13B0-5356-4990-9831-0AE9B28C6A3C}" type="datetimeFigureOut">
              <a:rPr lang="en-US"/>
              <a:pPr>
                <a:defRPr/>
              </a:pPr>
              <a:t>10/27/2017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C627C1-CCF1-498D-8EF3-AF75670D68CD}" type="slidenum">
              <a:rPr lang="en-US"/>
              <a:pPr>
                <a:defRPr/>
              </a:pPr>
              <a:t>‹#›</a:t>
            </a:fld>
            <a:endParaRPr lang="en-US"/>
          </a:p>
        </p:txBody>
      </p:sp>
    </p:spTree>
    <p:extLst>
      <p:ext uri="{BB962C8B-B14F-4D97-AF65-F5344CB8AC3E}">
        <p14:creationId xmlns:p14="http://schemas.microsoft.com/office/powerpoint/2010/main" val="2210441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137410" y="11440583"/>
            <a:ext cx="13213080" cy="272683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739110" y="11440583"/>
            <a:ext cx="13213080" cy="272683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0BFBF7A-D2CE-428B-B808-8254BCDCA61C}" type="datetimeFigureOut">
              <a:rPr lang="en-US"/>
              <a:pPr>
                <a:defRPr/>
              </a:pPr>
              <a:t>10/27/2017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52BBC4-8AAD-4BF0-B17B-460479CE0536}" type="slidenum">
              <a:rPr lang="en-US"/>
              <a:pPr>
                <a:defRPr/>
              </a:pPr>
              <a:t>‹#›</a:t>
            </a:fld>
            <a:endParaRPr lang="en-US"/>
          </a:p>
        </p:txBody>
      </p:sp>
    </p:spTree>
    <p:extLst>
      <p:ext uri="{BB962C8B-B14F-4D97-AF65-F5344CB8AC3E}">
        <p14:creationId xmlns:p14="http://schemas.microsoft.com/office/powerpoint/2010/main" val="355161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1459" y="2288126"/>
            <a:ext cx="26814780" cy="83068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141463" y="10535288"/>
            <a:ext cx="13152356" cy="5163182"/>
          </a:xfrm>
        </p:spPr>
        <p:txBody>
          <a:bodyPr anchor="b"/>
          <a:lstStyle>
            <a:lvl1pPr marL="0" indent="0">
              <a:buNone/>
              <a:defRPr sz="8160" b="1"/>
            </a:lvl1pPr>
            <a:lvl2pPr marL="1554480" indent="0">
              <a:buNone/>
              <a:defRPr sz="6800" b="1"/>
            </a:lvl2pPr>
            <a:lvl3pPr marL="3108960" indent="0">
              <a:buNone/>
              <a:defRPr sz="6120" b="1"/>
            </a:lvl3pPr>
            <a:lvl4pPr marL="4663440" indent="0">
              <a:buNone/>
              <a:defRPr sz="5440" b="1"/>
            </a:lvl4pPr>
            <a:lvl5pPr marL="6217920" indent="0">
              <a:buNone/>
              <a:defRPr sz="5440" b="1"/>
            </a:lvl5pPr>
            <a:lvl6pPr marL="7772400" indent="0">
              <a:buNone/>
              <a:defRPr sz="5440" b="1"/>
            </a:lvl6pPr>
            <a:lvl7pPr marL="9326880" indent="0">
              <a:buNone/>
              <a:defRPr sz="5440" b="1"/>
            </a:lvl7pPr>
            <a:lvl8pPr marL="10881360" indent="0">
              <a:buNone/>
              <a:defRPr sz="5440" b="1"/>
            </a:lvl8pPr>
            <a:lvl9pPr marL="12435840" indent="0">
              <a:buNone/>
              <a:defRPr sz="5440" b="1"/>
            </a:lvl9pPr>
          </a:lstStyle>
          <a:p>
            <a:pPr lvl="0"/>
            <a:r>
              <a:rPr lang="en-US" smtClean="0"/>
              <a:t>Edit Master text styles</a:t>
            </a:r>
          </a:p>
        </p:txBody>
      </p:sp>
      <p:sp>
        <p:nvSpPr>
          <p:cNvPr id="4" name="Content Placeholder 3"/>
          <p:cNvSpPr>
            <a:spLocks noGrp="1"/>
          </p:cNvSpPr>
          <p:nvPr>
            <p:ph sz="half" idx="2"/>
          </p:nvPr>
        </p:nvSpPr>
        <p:spPr>
          <a:xfrm>
            <a:off x="2141463" y="15698470"/>
            <a:ext cx="13152356" cy="230900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739112" y="10535288"/>
            <a:ext cx="13217129" cy="5163182"/>
          </a:xfrm>
        </p:spPr>
        <p:txBody>
          <a:bodyPr anchor="b"/>
          <a:lstStyle>
            <a:lvl1pPr marL="0" indent="0">
              <a:buNone/>
              <a:defRPr sz="8160" b="1"/>
            </a:lvl1pPr>
            <a:lvl2pPr marL="1554480" indent="0">
              <a:buNone/>
              <a:defRPr sz="6800" b="1"/>
            </a:lvl2pPr>
            <a:lvl3pPr marL="3108960" indent="0">
              <a:buNone/>
              <a:defRPr sz="6120" b="1"/>
            </a:lvl3pPr>
            <a:lvl4pPr marL="4663440" indent="0">
              <a:buNone/>
              <a:defRPr sz="5440" b="1"/>
            </a:lvl4pPr>
            <a:lvl5pPr marL="6217920" indent="0">
              <a:buNone/>
              <a:defRPr sz="5440" b="1"/>
            </a:lvl5pPr>
            <a:lvl6pPr marL="7772400" indent="0">
              <a:buNone/>
              <a:defRPr sz="5440" b="1"/>
            </a:lvl6pPr>
            <a:lvl7pPr marL="9326880" indent="0">
              <a:buNone/>
              <a:defRPr sz="5440" b="1"/>
            </a:lvl7pPr>
            <a:lvl8pPr marL="10881360" indent="0">
              <a:buNone/>
              <a:defRPr sz="5440" b="1"/>
            </a:lvl8pPr>
            <a:lvl9pPr marL="12435840" indent="0">
              <a:buNone/>
              <a:defRPr sz="5440" b="1"/>
            </a:lvl9pPr>
          </a:lstStyle>
          <a:p>
            <a:pPr lvl="0"/>
            <a:r>
              <a:rPr lang="en-US" smtClean="0"/>
              <a:t>Edit Master text styles</a:t>
            </a:r>
          </a:p>
        </p:txBody>
      </p:sp>
      <p:sp>
        <p:nvSpPr>
          <p:cNvPr id="6" name="Content Placeholder 5"/>
          <p:cNvSpPr>
            <a:spLocks noGrp="1"/>
          </p:cNvSpPr>
          <p:nvPr>
            <p:ph sz="quarter" idx="4"/>
          </p:nvPr>
        </p:nvSpPr>
        <p:spPr>
          <a:xfrm>
            <a:off x="15739112" y="15698470"/>
            <a:ext cx="13217129" cy="230900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C743919-DA98-4B89-8B01-A5BB227533AE}" type="datetimeFigureOut">
              <a:rPr lang="en-US"/>
              <a:pPr>
                <a:defRPr/>
              </a:pPr>
              <a:t>10/27/2017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EC576F3-50A5-4288-9CF8-D26D68859BDE}" type="slidenum">
              <a:rPr lang="en-US"/>
              <a:pPr>
                <a:defRPr/>
              </a:pPr>
              <a:t>‹#›</a:t>
            </a:fld>
            <a:endParaRPr lang="en-US"/>
          </a:p>
        </p:txBody>
      </p:sp>
    </p:spTree>
    <p:extLst>
      <p:ext uri="{BB962C8B-B14F-4D97-AF65-F5344CB8AC3E}">
        <p14:creationId xmlns:p14="http://schemas.microsoft.com/office/powerpoint/2010/main" val="215960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45CCDAC-4E6E-47FA-A9FB-A739BDA1C201}" type="datetimeFigureOut">
              <a:rPr lang="en-US"/>
              <a:pPr>
                <a:defRPr/>
              </a:pPr>
              <a:t>10/27/2017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7F605C3-BE6F-4E2A-A957-D3B0EB0B13D0}" type="slidenum">
              <a:rPr lang="en-US"/>
              <a:pPr>
                <a:defRPr/>
              </a:pPr>
              <a:t>‹#›</a:t>
            </a:fld>
            <a:endParaRPr lang="en-US"/>
          </a:p>
        </p:txBody>
      </p:sp>
    </p:spTree>
    <p:extLst>
      <p:ext uri="{BB962C8B-B14F-4D97-AF65-F5344CB8AC3E}">
        <p14:creationId xmlns:p14="http://schemas.microsoft.com/office/powerpoint/2010/main" val="310974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6E46507-C5F1-47C9-9531-0F26DBC73A2A}" type="datetimeFigureOut">
              <a:rPr lang="en-US"/>
              <a:pPr>
                <a:defRPr/>
              </a:pPr>
              <a:t>10/27/2017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B9CDD0A-2937-482E-8240-6BB58408FBE8}" type="slidenum">
              <a:rPr lang="en-US"/>
              <a:pPr>
                <a:defRPr/>
              </a:pPr>
              <a:t>‹#›</a:t>
            </a:fld>
            <a:endParaRPr lang="en-US"/>
          </a:p>
        </p:txBody>
      </p:sp>
    </p:spTree>
    <p:extLst>
      <p:ext uri="{BB962C8B-B14F-4D97-AF65-F5344CB8AC3E}">
        <p14:creationId xmlns:p14="http://schemas.microsoft.com/office/powerpoint/2010/main" val="1638354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460" y="2865120"/>
            <a:ext cx="10027205" cy="10027920"/>
          </a:xfrm>
        </p:spPr>
        <p:txBody>
          <a:bodyPr anchor="b"/>
          <a:lstStyle>
            <a:lvl1pPr>
              <a:defRPr sz="10880"/>
            </a:lvl1pPr>
          </a:lstStyle>
          <a:p>
            <a:r>
              <a:rPr lang="en-US" smtClean="0"/>
              <a:t>Click to edit Master title style</a:t>
            </a:r>
            <a:endParaRPr lang="en-US" dirty="0"/>
          </a:p>
        </p:txBody>
      </p:sp>
      <p:sp>
        <p:nvSpPr>
          <p:cNvPr id="3" name="Content Placeholder 2"/>
          <p:cNvSpPr>
            <a:spLocks noGrp="1"/>
          </p:cNvSpPr>
          <p:nvPr>
            <p:ph idx="1"/>
          </p:nvPr>
        </p:nvSpPr>
        <p:spPr>
          <a:xfrm>
            <a:off x="13217129" y="6187873"/>
            <a:ext cx="15739110" cy="30541383"/>
          </a:xfrm>
        </p:spPr>
        <p:txBody>
          <a:bodyPr/>
          <a:lstStyle>
            <a:lvl1pPr>
              <a:defRPr sz="10880"/>
            </a:lvl1pPr>
            <a:lvl2pPr>
              <a:defRPr sz="9520"/>
            </a:lvl2pPr>
            <a:lvl3pPr>
              <a:defRPr sz="8160"/>
            </a:lvl3pPr>
            <a:lvl4pPr>
              <a:defRPr sz="6800"/>
            </a:lvl4pPr>
            <a:lvl5pPr>
              <a:defRPr sz="6800"/>
            </a:lvl5pPr>
            <a:lvl6pPr>
              <a:defRPr sz="6800"/>
            </a:lvl6pPr>
            <a:lvl7pPr>
              <a:defRPr sz="6800"/>
            </a:lvl7pPr>
            <a:lvl8pPr>
              <a:defRPr sz="6800"/>
            </a:lvl8pPr>
            <a:lvl9pPr>
              <a:defRPr sz="6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141460" y="12893040"/>
            <a:ext cx="10027205" cy="23885951"/>
          </a:xfrm>
        </p:spPr>
        <p:txBody>
          <a:bodyPr/>
          <a:lstStyle>
            <a:lvl1pPr marL="0" indent="0">
              <a:buNone/>
              <a:defRPr sz="5440"/>
            </a:lvl1pPr>
            <a:lvl2pPr marL="1554480" indent="0">
              <a:buNone/>
              <a:defRPr sz="4760"/>
            </a:lvl2pPr>
            <a:lvl3pPr marL="3108960" indent="0">
              <a:buNone/>
              <a:defRPr sz="4080"/>
            </a:lvl3pPr>
            <a:lvl4pPr marL="4663440" indent="0">
              <a:buNone/>
              <a:defRPr sz="3400"/>
            </a:lvl4pPr>
            <a:lvl5pPr marL="6217920" indent="0">
              <a:buNone/>
              <a:defRPr sz="3400"/>
            </a:lvl5pPr>
            <a:lvl6pPr marL="7772400" indent="0">
              <a:buNone/>
              <a:defRPr sz="3400"/>
            </a:lvl6pPr>
            <a:lvl7pPr marL="9326880" indent="0">
              <a:buNone/>
              <a:defRPr sz="3400"/>
            </a:lvl7pPr>
            <a:lvl8pPr marL="10881360" indent="0">
              <a:buNone/>
              <a:defRPr sz="3400"/>
            </a:lvl8pPr>
            <a:lvl9pPr marL="12435840" indent="0">
              <a:buNone/>
              <a:defRPr sz="34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CCDCD6E7-97A0-47AC-9873-6FDC845B1B56}" type="datetimeFigureOut">
              <a:rPr lang="en-US"/>
              <a:pPr>
                <a:defRPr/>
              </a:pPr>
              <a:t>10/27/2017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939B96-9C9E-4DD9-AD58-084C2EDBAEE1}" type="slidenum">
              <a:rPr lang="en-US"/>
              <a:pPr>
                <a:defRPr/>
              </a:pPr>
              <a:t>‹#›</a:t>
            </a:fld>
            <a:endParaRPr lang="en-US"/>
          </a:p>
        </p:txBody>
      </p:sp>
    </p:spTree>
    <p:extLst>
      <p:ext uri="{BB962C8B-B14F-4D97-AF65-F5344CB8AC3E}">
        <p14:creationId xmlns:p14="http://schemas.microsoft.com/office/powerpoint/2010/main" val="328420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460" y="2865120"/>
            <a:ext cx="10027205" cy="10027920"/>
          </a:xfrm>
        </p:spPr>
        <p:txBody>
          <a:bodyPr anchor="b"/>
          <a:lstStyle>
            <a:lvl1pPr>
              <a:defRPr sz="108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217129" y="6187873"/>
            <a:ext cx="15739110" cy="30541383"/>
          </a:xfrm>
        </p:spPr>
        <p:txBody>
          <a:bodyPr anchor="t"/>
          <a:lstStyle>
            <a:lvl1pPr marL="0" indent="0">
              <a:buNone/>
              <a:defRPr sz="10880"/>
            </a:lvl1pPr>
            <a:lvl2pPr marL="1554480" indent="0">
              <a:buNone/>
              <a:defRPr sz="9520"/>
            </a:lvl2pPr>
            <a:lvl3pPr marL="3108960" indent="0">
              <a:buNone/>
              <a:defRPr sz="8160"/>
            </a:lvl3pPr>
            <a:lvl4pPr marL="4663440" indent="0">
              <a:buNone/>
              <a:defRPr sz="6800"/>
            </a:lvl4pPr>
            <a:lvl5pPr marL="6217920" indent="0">
              <a:buNone/>
              <a:defRPr sz="6800"/>
            </a:lvl5pPr>
            <a:lvl6pPr marL="7772400" indent="0">
              <a:buNone/>
              <a:defRPr sz="6800"/>
            </a:lvl6pPr>
            <a:lvl7pPr marL="9326880" indent="0">
              <a:buNone/>
              <a:defRPr sz="6800"/>
            </a:lvl7pPr>
            <a:lvl8pPr marL="10881360" indent="0">
              <a:buNone/>
              <a:defRPr sz="6800"/>
            </a:lvl8pPr>
            <a:lvl9pPr marL="12435840" indent="0">
              <a:buNone/>
              <a:defRPr sz="68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141460" y="12893040"/>
            <a:ext cx="10027205" cy="23885951"/>
          </a:xfrm>
        </p:spPr>
        <p:txBody>
          <a:bodyPr/>
          <a:lstStyle>
            <a:lvl1pPr marL="0" indent="0">
              <a:buNone/>
              <a:defRPr sz="5440"/>
            </a:lvl1pPr>
            <a:lvl2pPr marL="1554480" indent="0">
              <a:buNone/>
              <a:defRPr sz="4760"/>
            </a:lvl2pPr>
            <a:lvl3pPr marL="3108960" indent="0">
              <a:buNone/>
              <a:defRPr sz="4080"/>
            </a:lvl3pPr>
            <a:lvl4pPr marL="4663440" indent="0">
              <a:buNone/>
              <a:defRPr sz="3400"/>
            </a:lvl4pPr>
            <a:lvl5pPr marL="6217920" indent="0">
              <a:buNone/>
              <a:defRPr sz="3400"/>
            </a:lvl5pPr>
            <a:lvl6pPr marL="7772400" indent="0">
              <a:buNone/>
              <a:defRPr sz="3400"/>
            </a:lvl6pPr>
            <a:lvl7pPr marL="9326880" indent="0">
              <a:buNone/>
              <a:defRPr sz="3400"/>
            </a:lvl7pPr>
            <a:lvl8pPr marL="10881360" indent="0">
              <a:buNone/>
              <a:defRPr sz="3400"/>
            </a:lvl8pPr>
            <a:lvl9pPr marL="12435840" indent="0">
              <a:buNone/>
              <a:defRPr sz="34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24E19E50-D42B-4C65-B2A4-AB479E490D12}" type="datetimeFigureOut">
              <a:rPr lang="en-US"/>
              <a:pPr>
                <a:defRPr/>
              </a:pPr>
              <a:t>10/27/2017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57B008-B94D-4040-9A3F-72F695B777AB}" type="slidenum">
              <a:rPr lang="en-US"/>
              <a:pPr>
                <a:defRPr/>
              </a:pPr>
              <a:t>‹#›</a:t>
            </a:fld>
            <a:endParaRPr lang="en-US"/>
          </a:p>
        </p:txBody>
      </p:sp>
    </p:spTree>
    <p:extLst>
      <p:ext uri="{BB962C8B-B14F-4D97-AF65-F5344CB8AC3E}">
        <p14:creationId xmlns:p14="http://schemas.microsoft.com/office/powerpoint/2010/main" val="2582999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6775" y="2287588"/>
            <a:ext cx="26816050" cy="830738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136775" y="11441113"/>
            <a:ext cx="26816050" cy="2726848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136775" y="39833550"/>
            <a:ext cx="6996113" cy="2287588"/>
          </a:xfrm>
          <a:prstGeom prst="rect">
            <a:avLst/>
          </a:prstGeom>
        </p:spPr>
        <p:txBody>
          <a:bodyPr vert="horz" lIns="91440" tIns="45720" rIns="91440" bIns="45720" rtlCol="0" anchor="ctr"/>
          <a:lstStyle>
            <a:lvl1pPr algn="l" defTabSz="2571841" eaLnBrk="1" fontAlgn="auto" hangingPunct="1">
              <a:spcBef>
                <a:spcPts val="0"/>
              </a:spcBef>
              <a:spcAft>
                <a:spcPts val="0"/>
              </a:spcAft>
              <a:defRPr sz="4080" smtClean="0">
                <a:solidFill>
                  <a:schemeClr val="tx1">
                    <a:tint val="75000"/>
                  </a:schemeClr>
                </a:solidFill>
                <a:latin typeface="+mn-lt"/>
              </a:defRPr>
            </a:lvl1pPr>
          </a:lstStyle>
          <a:p>
            <a:pPr>
              <a:defRPr/>
            </a:pPr>
            <a:fld id="{BA4EF4DC-DEA5-4B9E-A9AA-82E42E041B32}" type="datetimeFigureOut">
              <a:rPr lang="en-US"/>
              <a:pPr>
                <a:defRPr/>
              </a:pPr>
              <a:t>10/27/2017</a:t>
            </a:fld>
            <a:endParaRPr lang="en-US"/>
          </a:p>
        </p:txBody>
      </p:sp>
      <p:sp>
        <p:nvSpPr>
          <p:cNvPr id="5" name="Footer Placeholder 4"/>
          <p:cNvSpPr>
            <a:spLocks noGrp="1"/>
          </p:cNvSpPr>
          <p:nvPr>
            <p:ph type="ftr" sz="quarter" idx="3"/>
          </p:nvPr>
        </p:nvSpPr>
        <p:spPr>
          <a:xfrm>
            <a:off x="10298113" y="39833550"/>
            <a:ext cx="10493375" cy="2287588"/>
          </a:xfrm>
          <a:prstGeom prst="rect">
            <a:avLst/>
          </a:prstGeom>
        </p:spPr>
        <p:txBody>
          <a:bodyPr vert="horz" lIns="91440" tIns="45720" rIns="91440" bIns="45720" rtlCol="0" anchor="ctr"/>
          <a:lstStyle>
            <a:lvl1pPr algn="ctr" defTabSz="2571841" eaLnBrk="1" fontAlgn="auto" hangingPunct="1">
              <a:spcBef>
                <a:spcPts val="0"/>
              </a:spcBef>
              <a:spcAft>
                <a:spcPts val="0"/>
              </a:spcAft>
              <a:defRPr sz="408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21956713" y="39833550"/>
            <a:ext cx="6996112" cy="2287588"/>
          </a:xfrm>
          <a:prstGeom prst="rect">
            <a:avLst/>
          </a:prstGeom>
        </p:spPr>
        <p:txBody>
          <a:bodyPr vert="horz" lIns="91440" tIns="45720" rIns="91440" bIns="45720" rtlCol="0" anchor="ctr"/>
          <a:lstStyle>
            <a:lvl1pPr algn="r" defTabSz="2571841" eaLnBrk="1" fontAlgn="auto" hangingPunct="1">
              <a:spcBef>
                <a:spcPts val="0"/>
              </a:spcBef>
              <a:spcAft>
                <a:spcPts val="0"/>
              </a:spcAft>
              <a:defRPr sz="4080" smtClean="0">
                <a:solidFill>
                  <a:schemeClr val="tx1">
                    <a:tint val="75000"/>
                  </a:schemeClr>
                </a:solidFill>
                <a:latin typeface="+mn-lt"/>
              </a:defRPr>
            </a:lvl1pPr>
          </a:lstStyle>
          <a:p>
            <a:pPr>
              <a:defRPr/>
            </a:pPr>
            <a:fld id="{1DF3D99F-D232-4598-B294-FEE9A5E20B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108325" rtl="0" eaLnBrk="1" fontAlgn="base" hangingPunct="1">
        <a:lnSpc>
          <a:spcPct val="90000"/>
        </a:lnSpc>
        <a:spcBef>
          <a:spcPct val="0"/>
        </a:spcBef>
        <a:spcAft>
          <a:spcPct val="0"/>
        </a:spcAft>
        <a:defRPr sz="14900" kern="1200">
          <a:solidFill>
            <a:schemeClr val="tx1"/>
          </a:solidFill>
          <a:latin typeface="+mj-lt"/>
          <a:ea typeface="+mj-ea"/>
          <a:cs typeface="+mj-cs"/>
        </a:defRPr>
      </a:lvl1pPr>
      <a:lvl2pPr algn="l" defTabSz="3108325" rtl="0" eaLnBrk="1" fontAlgn="base" hangingPunct="1">
        <a:lnSpc>
          <a:spcPct val="90000"/>
        </a:lnSpc>
        <a:spcBef>
          <a:spcPct val="0"/>
        </a:spcBef>
        <a:spcAft>
          <a:spcPct val="0"/>
        </a:spcAft>
        <a:defRPr sz="14900">
          <a:solidFill>
            <a:schemeClr val="tx1"/>
          </a:solidFill>
          <a:latin typeface="Calibri Light" panose="020F0302020204030204" pitchFamily="34" charset="0"/>
        </a:defRPr>
      </a:lvl2pPr>
      <a:lvl3pPr algn="l" defTabSz="3108325" rtl="0" eaLnBrk="1" fontAlgn="base" hangingPunct="1">
        <a:lnSpc>
          <a:spcPct val="90000"/>
        </a:lnSpc>
        <a:spcBef>
          <a:spcPct val="0"/>
        </a:spcBef>
        <a:spcAft>
          <a:spcPct val="0"/>
        </a:spcAft>
        <a:defRPr sz="14900">
          <a:solidFill>
            <a:schemeClr val="tx1"/>
          </a:solidFill>
          <a:latin typeface="Calibri Light" panose="020F0302020204030204" pitchFamily="34" charset="0"/>
        </a:defRPr>
      </a:lvl3pPr>
      <a:lvl4pPr algn="l" defTabSz="3108325" rtl="0" eaLnBrk="1" fontAlgn="base" hangingPunct="1">
        <a:lnSpc>
          <a:spcPct val="90000"/>
        </a:lnSpc>
        <a:spcBef>
          <a:spcPct val="0"/>
        </a:spcBef>
        <a:spcAft>
          <a:spcPct val="0"/>
        </a:spcAft>
        <a:defRPr sz="14900">
          <a:solidFill>
            <a:schemeClr val="tx1"/>
          </a:solidFill>
          <a:latin typeface="Calibri Light" panose="020F0302020204030204" pitchFamily="34" charset="0"/>
        </a:defRPr>
      </a:lvl4pPr>
      <a:lvl5pPr algn="l" defTabSz="3108325" rtl="0" eaLnBrk="1" fontAlgn="base" hangingPunct="1">
        <a:lnSpc>
          <a:spcPct val="90000"/>
        </a:lnSpc>
        <a:spcBef>
          <a:spcPct val="0"/>
        </a:spcBef>
        <a:spcAft>
          <a:spcPct val="0"/>
        </a:spcAft>
        <a:defRPr sz="14900">
          <a:solidFill>
            <a:schemeClr val="tx1"/>
          </a:solidFill>
          <a:latin typeface="Calibri Light" panose="020F0302020204030204" pitchFamily="34" charset="0"/>
        </a:defRPr>
      </a:lvl5pPr>
      <a:lvl6pPr marL="457200" algn="l" defTabSz="3108325" rtl="0" eaLnBrk="1" fontAlgn="base" hangingPunct="1">
        <a:lnSpc>
          <a:spcPct val="90000"/>
        </a:lnSpc>
        <a:spcBef>
          <a:spcPct val="0"/>
        </a:spcBef>
        <a:spcAft>
          <a:spcPct val="0"/>
        </a:spcAft>
        <a:defRPr sz="14900">
          <a:solidFill>
            <a:schemeClr val="tx1"/>
          </a:solidFill>
          <a:latin typeface="Calibri Light" panose="020F0302020204030204" pitchFamily="34" charset="0"/>
        </a:defRPr>
      </a:lvl6pPr>
      <a:lvl7pPr marL="914400" algn="l" defTabSz="3108325" rtl="0" eaLnBrk="1" fontAlgn="base" hangingPunct="1">
        <a:lnSpc>
          <a:spcPct val="90000"/>
        </a:lnSpc>
        <a:spcBef>
          <a:spcPct val="0"/>
        </a:spcBef>
        <a:spcAft>
          <a:spcPct val="0"/>
        </a:spcAft>
        <a:defRPr sz="14900">
          <a:solidFill>
            <a:schemeClr val="tx1"/>
          </a:solidFill>
          <a:latin typeface="Calibri Light" panose="020F0302020204030204" pitchFamily="34" charset="0"/>
        </a:defRPr>
      </a:lvl7pPr>
      <a:lvl8pPr marL="1371600" algn="l" defTabSz="3108325" rtl="0" eaLnBrk="1" fontAlgn="base" hangingPunct="1">
        <a:lnSpc>
          <a:spcPct val="90000"/>
        </a:lnSpc>
        <a:spcBef>
          <a:spcPct val="0"/>
        </a:spcBef>
        <a:spcAft>
          <a:spcPct val="0"/>
        </a:spcAft>
        <a:defRPr sz="14900">
          <a:solidFill>
            <a:schemeClr val="tx1"/>
          </a:solidFill>
          <a:latin typeface="Calibri Light" panose="020F0302020204030204" pitchFamily="34" charset="0"/>
        </a:defRPr>
      </a:lvl8pPr>
      <a:lvl9pPr marL="1828800" algn="l" defTabSz="3108325" rtl="0" eaLnBrk="1" fontAlgn="base" hangingPunct="1">
        <a:lnSpc>
          <a:spcPct val="90000"/>
        </a:lnSpc>
        <a:spcBef>
          <a:spcPct val="0"/>
        </a:spcBef>
        <a:spcAft>
          <a:spcPct val="0"/>
        </a:spcAft>
        <a:defRPr sz="14900">
          <a:solidFill>
            <a:schemeClr val="tx1"/>
          </a:solidFill>
          <a:latin typeface="Calibri Light" panose="020F0302020204030204" pitchFamily="34" charset="0"/>
        </a:defRPr>
      </a:lvl9pPr>
    </p:titleStyle>
    <p:bodyStyle>
      <a:lvl1pPr marL="776288" indent="-776288" algn="l" defTabSz="3108325" rtl="0" eaLnBrk="1" fontAlgn="base" hangingPunct="1">
        <a:lnSpc>
          <a:spcPct val="90000"/>
        </a:lnSpc>
        <a:spcBef>
          <a:spcPts val="3400"/>
        </a:spcBef>
        <a:spcAft>
          <a:spcPct val="0"/>
        </a:spcAft>
        <a:buFont typeface="Arial" panose="020B0604020202020204" pitchFamily="34" charset="0"/>
        <a:buChar char="•"/>
        <a:defRPr sz="9500" kern="1200">
          <a:solidFill>
            <a:schemeClr val="tx1"/>
          </a:solidFill>
          <a:latin typeface="+mn-lt"/>
          <a:ea typeface="+mn-ea"/>
          <a:cs typeface="+mn-cs"/>
        </a:defRPr>
      </a:lvl1pPr>
      <a:lvl2pPr marL="2330450" indent="-776288" algn="l" defTabSz="3108325" rtl="0" eaLnBrk="1" fontAlgn="base" hangingPunct="1">
        <a:lnSpc>
          <a:spcPct val="90000"/>
        </a:lnSpc>
        <a:spcBef>
          <a:spcPts val="1700"/>
        </a:spcBef>
        <a:spcAft>
          <a:spcPct val="0"/>
        </a:spcAft>
        <a:buFont typeface="Arial" panose="020B0604020202020204" pitchFamily="34" charset="0"/>
        <a:buChar char="•"/>
        <a:defRPr sz="8100" kern="1200">
          <a:solidFill>
            <a:schemeClr val="tx1"/>
          </a:solidFill>
          <a:latin typeface="+mn-lt"/>
          <a:ea typeface="+mn-ea"/>
          <a:cs typeface="+mn-cs"/>
        </a:defRPr>
      </a:lvl2pPr>
      <a:lvl3pPr marL="3886200" indent="-776288" algn="l" defTabSz="3108325" rtl="0" eaLnBrk="1" fontAlgn="base" hangingPunct="1">
        <a:lnSpc>
          <a:spcPct val="90000"/>
        </a:lnSpc>
        <a:spcBef>
          <a:spcPts val="1700"/>
        </a:spcBef>
        <a:spcAft>
          <a:spcPct val="0"/>
        </a:spcAft>
        <a:buFont typeface="Arial" panose="020B0604020202020204" pitchFamily="34" charset="0"/>
        <a:buChar char="•"/>
        <a:defRPr sz="6800" kern="1200">
          <a:solidFill>
            <a:schemeClr val="tx1"/>
          </a:solidFill>
          <a:latin typeface="+mn-lt"/>
          <a:ea typeface="+mn-ea"/>
          <a:cs typeface="+mn-cs"/>
        </a:defRPr>
      </a:lvl3pPr>
      <a:lvl4pPr marL="5440363" indent="-776288" algn="l" defTabSz="3108325" rtl="0" eaLnBrk="1" fontAlgn="base" hangingPunct="1">
        <a:lnSpc>
          <a:spcPct val="90000"/>
        </a:lnSpc>
        <a:spcBef>
          <a:spcPts val="1700"/>
        </a:spcBef>
        <a:spcAft>
          <a:spcPct val="0"/>
        </a:spcAft>
        <a:buFont typeface="Arial" panose="020B0604020202020204" pitchFamily="34" charset="0"/>
        <a:buChar char="•"/>
        <a:defRPr sz="6100" kern="1200">
          <a:solidFill>
            <a:schemeClr val="tx1"/>
          </a:solidFill>
          <a:latin typeface="+mn-lt"/>
          <a:ea typeface="+mn-ea"/>
          <a:cs typeface="+mn-cs"/>
        </a:defRPr>
      </a:lvl4pPr>
      <a:lvl5pPr marL="6994525" indent="-776288" algn="l" defTabSz="3108325" rtl="0" eaLnBrk="1" fontAlgn="base" hangingPunct="1">
        <a:lnSpc>
          <a:spcPct val="90000"/>
        </a:lnSpc>
        <a:spcBef>
          <a:spcPts val="1700"/>
        </a:spcBef>
        <a:spcAft>
          <a:spcPct val="0"/>
        </a:spcAft>
        <a:buFont typeface="Arial" panose="020B0604020202020204" pitchFamily="34" charset="0"/>
        <a:buChar char="•"/>
        <a:defRPr sz="6100" kern="1200">
          <a:solidFill>
            <a:schemeClr val="tx1"/>
          </a:solidFill>
          <a:latin typeface="+mn-lt"/>
          <a:ea typeface="+mn-ea"/>
          <a:cs typeface="+mn-cs"/>
        </a:defRPr>
      </a:lvl5pPr>
      <a:lvl6pPr marL="854964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6pPr>
      <a:lvl7pPr marL="1010412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7pPr>
      <a:lvl8pPr marL="1165860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8pPr>
      <a:lvl9pPr marL="1321308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9pPr>
    </p:bodyStyle>
    <p:otherStyle>
      <a:defPPr>
        <a:defRPr lang="en-US"/>
      </a:defPPr>
      <a:lvl1pPr marL="0" algn="l" defTabSz="3108960" rtl="0" eaLnBrk="1" latinLnBrk="0" hangingPunct="1">
        <a:defRPr sz="6120" kern="1200">
          <a:solidFill>
            <a:schemeClr val="tx1"/>
          </a:solidFill>
          <a:latin typeface="+mn-lt"/>
          <a:ea typeface="+mn-ea"/>
          <a:cs typeface="+mn-cs"/>
        </a:defRPr>
      </a:lvl1pPr>
      <a:lvl2pPr marL="1554480" algn="l" defTabSz="3108960" rtl="0" eaLnBrk="1" latinLnBrk="0" hangingPunct="1">
        <a:defRPr sz="6120" kern="1200">
          <a:solidFill>
            <a:schemeClr val="tx1"/>
          </a:solidFill>
          <a:latin typeface="+mn-lt"/>
          <a:ea typeface="+mn-ea"/>
          <a:cs typeface="+mn-cs"/>
        </a:defRPr>
      </a:lvl2pPr>
      <a:lvl3pPr marL="3108960" algn="l" defTabSz="3108960" rtl="0" eaLnBrk="1" latinLnBrk="0" hangingPunct="1">
        <a:defRPr sz="6120" kern="1200">
          <a:solidFill>
            <a:schemeClr val="tx1"/>
          </a:solidFill>
          <a:latin typeface="+mn-lt"/>
          <a:ea typeface="+mn-ea"/>
          <a:cs typeface="+mn-cs"/>
        </a:defRPr>
      </a:lvl3pPr>
      <a:lvl4pPr marL="4663440" algn="l" defTabSz="3108960" rtl="0" eaLnBrk="1" latinLnBrk="0" hangingPunct="1">
        <a:defRPr sz="6120" kern="1200">
          <a:solidFill>
            <a:schemeClr val="tx1"/>
          </a:solidFill>
          <a:latin typeface="+mn-lt"/>
          <a:ea typeface="+mn-ea"/>
          <a:cs typeface="+mn-cs"/>
        </a:defRPr>
      </a:lvl4pPr>
      <a:lvl5pPr marL="6217920" algn="l" defTabSz="3108960" rtl="0" eaLnBrk="1" latinLnBrk="0" hangingPunct="1">
        <a:defRPr sz="6120" kern="1200">
          <a:solidFill>
            <a:schemeClr val="tx1"/>
          </a:solidFill>
          <a:latin typeface="+mn-lt"/>
          <a:ea typeface="+mn-ea"/>
          <a:cs typeface="+mn-cs"/>
        </a:defRPr>
      </a:lvl5pPr>
      <a:lvl6pPr marL="7772400" algn="l" defTabSz="3108960" rtl="0" eaLnBrk="1" latinLnBrk="0" hangingPunct="1">
        <a:defRPr sz="6120" kern="1200">
          <a:solidFill>
            <a:schemeClr val="tx1"/>
          </a:solidFill>
          <a:latin typeface="+mn-lt"/>
          <a:ea typeface="+mn-ea"/>
          <a:cs typeface="+mn-cs"/>
        </a:defRPr>
      </a:lvl6pPr>
      <a:lvl7pPr marL="9326880" algn="l" defTabSz="3108960" rtl="0" eaLnBrk="1" latinLnBrk="0" hangingPunct="1">
        <a:defRPr sz="6120" kern="1200">
          <a:solidFill>
            <a:schemeClr val="tx1"/>
          </a:solidFill>
          <a:latin typeface="+mn-lt"/>
          <a:ea typeface="+mn-ea"/>
          <a:cs typeface="+mn-cs"/>
        </a:defRPr>
      </a:lvl7pPr>
      <a:lvl8pPr marL="10881360" algn="l" defTabSz="3108960" rtl="0" eaLnBrk="1" latinLnBrk="0" hangingPunct="1">
        <a:defRPr sz="6120" kern="1200">
          <a:solidFill>
            <a:schemeClr val="tx1"/>
          </a:solidFill>
          <a:latin typeface="+mn-lt"/>
          <a:ea typeface="+mn-ea"/>
          <a:cs typeface="+mn-cs"/>
        </a:defRPr>
      </a:lvl8pPr>
      <a:lvl9pPr marL="12435840" algn="l" defTabSz="3108960" rtl="0" eaLnBrk="1" latinLnBrk="0" hangingPunct="1">
        <a:defRPr sz="61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emf"/><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gif"/><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4000"/>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31089600" cy="4846638"/>
          </a:xfrm>
          <a:prstGeom prst="rect">
            <a:avLst/>
          </a:prstGeom>
          <a:solidFill>
            <a:srgbClr val="FF008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571841" eaLnBrk="1" fontAlgn="auto" hangingPunct="1">
              <a:spcBef>
                <a:spcPts val="0"/>
              </a:spcBef>
              <a:spcAft>
                <a:spcPts val="0"/>
              </a:spcAft>
              <a:defRPr/>
            </a:pPr>
            <a:endParaRPr lang="en-US" sz="5063" dirty="0"/>
          </a:p>
        </p:txBody>
      </p:sp>
      <p:sp>
        <p:nvSpPr>
          <p:cNvPr id="2053" name="TextBox 7"/>
          <p:cNvSpPr txBox="1">
            <a:spLocks noChangeArrowheads="1"/>
          </p:cNvSpPr>
          <p:nvPr/>
        </p:nvSpPr>
        <p:spPr bwMode="auto">
          <a:xfrm>
            <a:off x="4832351" y="816681"/>
            <a:ext cx="217582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0">
                <a:solidFill>
                  <a:schemeClr val="tx1"/>
                </a:solidFill>
                <a:latin typeface="Calibri" panose="020F0502020204030204" pitchFamily="34" charset="0"/>
              </a:defRPr>
            </a:lvl1pPr>
            <a:lvl2pPr marL="742950" indent="-285750">
              <a:defRPr sz="5000">
                <a:solidFill>
                  <a:schemeClr val="tx1"/>
                </a:solidFill>
                <a:latin typeface="Calibri" panose="020F0502020204030204" pitchFamily="34" charset="0"/>
              </a:defRPr>
            </a:lvl2pPr>
            <a:lvl3pPr marL="1143000" indent="-228600">
              <a:defRPr sz="5000">
                <a:solidFill>
                  <a:schemeClr val="tx1"/>
                </a:solidFill>
                <a:latin typeface="Calibri" panose="020F0502020204030204" pitchFamily="34" charset="0"/>
              </a:defRPr>
            </a:lvl3pPr>
            <a:lvl4pPr marL="1600200" indent="-228600">
              <a:defRPr sz="5000">
                <a:solidFill>
                  <a:schemeClr val="tx1"/>
                </a:solidFill>
                <a:latin typeface="Calibri" panose="020F0502020204030204" pitchFamily="34" charset="0"/>
              </a:defRPr>
            </a:lvl4pPr>
            <a:lvl5pPr marL="2057400" indent="-228600">
              <a:defRPr sz="5000">
                <a:solidFill>
                  <a:schemeClr val="tx1"/>
                </a:solidFill>
                <a:latin typeface="Calibri" panose="020F0502020204030204" pitchFamily="34" charset="0"/>
              </a:defRPr>
            </a:lvl5pPr>
            <a:lvl6pPr marL="2514600" indent="-228600" defTabSz="2571750" fontAlgn="base">
              <a:spcBef>
                <a:spcPct val="0"/>
              </a:spcBef>
              <a:spcAft>
                <a:spcPct val="0"/>
              </a:spcAft>
              <a:defRPr sz="5000">
                <a:solidFill>
                  <a:schemeClr val="tx1"/>
                </a:solidFill>
                <a:latin typeface="Calibri" panose="020F0502020204030204" pitchFamily="34" charset="0"/>
              </a:defRPr>
            </a:lvl6pPr>
            <a:lvl7pPr marL="2971800" indent="-228600" defTabSz="2571750" fontAlgn="base">
              <a:spcBef>
                <a:spcPct val="0"/>
              </a:spcBef>
              <a:spcAft>
                <a:spcPct val="0"/>
              </a:spcAft>
              <a:defRPr sz="5000">
                <a:solidFill>
                  <a:schemeClr val="tx1"/>
                </a:solidFill>
                <a:latin typeface="Calibri" panose="020F0502020204030204" pitchFamily="34" charset="0"/>
              </a:defRPr>
            </a:lvl7pPr>
            <a:lvl8pPr marL="3429000" indent="-228600" defTabSz="2571750" fontAlgn="base">
              <a:spcBef>
                <a:spcPct val="0"/>
              </a:spcBef>
              <a:spcAft>
                <a:spcPct val="0"/>
              </a:spcAft>
              <a:defRPr sz="5000">
                <a:solidFill>
                  <a:schemeClr val="tx1"/>
                </a:solidFill>
                <a:latin typeface="Calibri" panose="020F0502020204030204" pitchFamily="34" charset="0"/>
              </a:defRPr>
            </a:lvl8pPr>
            <a:lvl9pPr marL="3886200" indent="-228600" defTabSz="2571750" fontAlgn="base">
              <a:spcBef>
                <a:spcPct val="0"/>
              </a:spcBef>
              <a:spcAft>
                <a:spcPct val="0"/>
              </a:spcAft>
              <a:defRPr sz="5000">
                <a:solidFill>
                  <a:schemeClr val="tx1"/>
                </a:solidFill>
                <a:latin typeface="Calibri" panose="020F0502020204030204" pitchFamily="34" charset="0"/>
              </a:defRPr>
            </a:lvl9pPr>
          </a:lstStyle>
          <a:p>
            <a:pPr algn="ctr" eaLnBrk="1" hangingPunct="1"/>
            <a:r>
              <a:rPr lang="en-US" altLang="en-US" sz="4500" b="1" dirty="0" smtClean="0">
                <a:solidFill>
                  <a:srgbClr val="FFFF00"/>
                </a:solidFill>
                <a:latin typeface="Arial" panose="020B0604020202020204" pitchFamily="34" charset="0"/>
                <a:cs typeface="Arial" panose="020B0604020202020204" pitchFamily="34" charset="0"/>
              </a:rPr>
              <a:t>12-LEAD </a:t>
            </a:r>
            <a:r>
              <a:rPr lang="en-US" altLang="en-US" sz="4500" b="1" dirty="0" err="1" smtClean="0">
                <a:solidFill>
                  <a:srgbClr val="FFFF00"/>
                </a:solidFill>
                <a:latin typeface="Arial" panose="020B0604020202020204" pitchFamily="34" charset="0"/>
                <a:cs typeface="Arial" panose="020B0604020202020204" pitchFamily="34" charset="0"/>
              </a:rPr>
              <a:t>ECG</a:t>
            </a:r>
            <a:r>
              <a:rPr lang="en-US" altLang="en-US" sz="4500" b="1" dirty="0" smtClean="0">
                <a:solidFill>
                  <a:srgbClr val="FFFF00"/>
                </a:solidFill>
                <a:latin typeface="Arial" panose="020B0604020202020204" pitchFamily="34" charset="0"/>
                <a:cs typeface="Arial" panose="020B0604020202020204" pitchFamily="34" charset="0"/>
              </a:rPr>
              <a:t> FEATURES </a:t>
            </a:r>
            <a:r>
              <a:rPr lang="en-US" altLang="en-US" sz="4500" b="1" dirty="0">
                <a:solidFill>
                  <a:srgbClr val="FFFF00"/>
                </a:solidFill>
                <a:latin typeface="Arial" panose="020B0604020202020204" pitchFamily="34" charset="0"/>
                <a:cs typeface="Arial" panose="020B0604020202020204" pitchFamily="34" charset="0"/>
              </a:rPr>
              <a:t>OF ACCESSORY PATHWAYS </a:t>
            </a:r>
            <a:r>
              <a:rPr lang="en-US" altLang="en-US" sz="4500" b="1" dirty="0" smtClean="0">
                <a:solidFill>
                  <a:srgbClr val="FFFF00"/>
                </a:solidFill>
                <a:latin typeface="Arial" panose="020B0604020202020204" pitchFamily="34" charset="0"/>
                <a:cs typeface="Arial" panose="020B0604020202020204" pitchFamily="34" charset="0"/>
              </a:rPr>
              <a:t>LOCALIZATION IN TYPICAL WOLFF-PARKINSON-WHITE SYNDROME PATIENTS</a:t>
            </a:r>
            <a:endParaRPr lang="en-US" altLang="en-US" sz="4400" b="1" dirty="0">
              <a:solidFill>
                <a:srgbClr val="FFFF00"/>
              </a:solidFill>
              <a:latin typeface="Arial" panose="020B0604020202020204" pitchFamily="34" charset="0"/>
              <a:cs typeface="Arial" panose="020B0604020202020204" pitchFamily="34" charset="0"/>
            </a:endParaRPr>
          </a:p>
        </p:txBody>
      </p:sp>
      <p:sp>
        <p:nvSpPr>
          <p:cNvPr id="10" name="TextBox 9"/>
          <p:cNvSpPr txBox="1"/>
          <p:nvPr/>
        </p:nvSpPr>
        <p:spPr>
          <a:xfrm>
            <a:off x="4372073" y="2665286"/>
            <a:ext cx="22860000" cy="1337289"/>
          </a:xfrm>
          <a:prstGeom prst="rect">
            <a:avLst/>
          </a:prstGeom>
          <a:noFill/>
        </p:spPr>
        <p:txBody>
          <a:bodyPr>
            <a:spAutoFit/>
          </a:bodyPr>
          <a:lstStyle/>
          <a:p>
            <a:pPr algn="ctr" defTabSz="2571841" eaLnBrk="1" fontAlgn="auto" hangingPunct="1">
              <a:spcBef>
                <a:spcPts val="0"/>
              </a:spcBef>
              <a:spcAft>
                <a:spcPts val="0"/>
              </a:spcAft>
              <a:defRPr/>
            </a:pPr>
            <a:r>
              <a:rPr lang="en-US" sz="3990" dirty="0" smtClean="0">
                <a:solidFill>
                  <a:schemeClr val="bg1"/>
                </a:solidFill>
                <a:latin typeface="Arial" panose="020B0604020202020204" pitchFamily="34" charset="0"/>
                <a:cs typeface="Arial" panose="020B0604020202020204" pitchFamily="34" charset="0"/>
              </a:rPr>
              <a:t>Si Dung Chu, </a:t>
            </a:r>
            <a:r>
              <a:rPr lang="en-US" sz="3990" dirty="0">
                <a:solidFill>
                  <a:schemeClr val="bg1"/>
                </a:solidFill>
                <a:latin typeface="Arial" panose="020B0604020202020204" pitchFamily="34" charset="0"/>
                <a:cs typeface="Arial" panose="020B0604020202020204" pitchFamily="34" charset="0"/>
              </a:rPr>
              <a:t>MD, </a:t>
            </a:r>
            <a:r>
              <a:rPr lang="en-US" sz="3990" dirty="0" err="1">
                <a:solidFill>
                  <a:schemeClr val="bg1"/>
                </a:solidFill>
                <a:latin typeface="Arial" panose="020B0604020202020204" pitchFamily="34" charset="0"/>
                <a:cs typeface="Arial" panose="020B0604020202020204" pitchFamily="34" charset="0"/>
              </a:rPr>
              <a:t>Doctorate</a:t>
            </a:r>
            <a:r>
              <a:rPr lang="en-US" sz="3990" baseline="30000" dirty="0" err="1">
                <a:solidFill>
                  <a:schemeClr val="bg1"/>
                </a:solidFill>
                <a:latin typeface="Arial" panose="020B0604020202020204" pitchFamily="34" charset="0"/>
                <a:cs typeface="Arial" panose="020B0604020202020204" pitchFamily="34" charset="0"/>
              </a:rPr>
              <a:t>1,2</a:t>
            </a:r>
            <a:r>
              <a:rPr lang="en-US" sz="3990" dirty="0">
                <a:solidFill>
                  <a:schemeClr val="bg1"/>
                </a:solidFill>
                <a:latin typeface="Arial" panose="020B0604020202020204" pitchFamily="34" charset="0"/>
                <a:cs typeface="Arial" panose="020B0604020202020204" pitchFamily="34" charset="0"/>
              </a:rPr>
              <a:t>; </a:t>
            </a:r>
            <a:r>
              <a:rPr lang="en-US" sz="3990" dirty="0" err="1" smtClean="0">
                <a:solidFill>
                  <a:schemeClr val="bg1"/>
                </a:solidFill>
                <a:latin typeface="Arial" panose="020B0604020202020204" pitchFamily="34" charset="0"/>
                <a:cs typeface="Arial" panose="020B0604020202020204" pitchFamily="34" charset="0"/>
              </a:rPr>
              <a:t>Khanh</a:t>
            </a:r>
            <a:r>
              <a:rPr lang="en-US" sz="3990" dirty="0" smtClean="0">
                <a:solidFill>
                  <a:schemeClr val="bg1"/>
                </a:solidFill>
                <a:latin typeface="Arial" panose="020B0604020202020204" pitchFamily="34" charset="0"/>
                <a:cs typeface="Arial" panose="020B0604020202020204" pitchFamily="34" charset="0"/>
              </a:rPr>
              <a:t> </a:t>
            </a:r>
            <a:r>
              <a:rPr lang="en-US" sz="3990" dirty="0" err="1" smtClean="0">
                <a:solidFill>
                  <a:schemeClr val="bg1"/>
                </a:solidFill>
                <a:latin typeface="Arial" panose="020B0604020202020204" pitchFamily="34" charset="0"/>
                <a:cs typeface="Arial" panose="020B0604020202020204" pitchFamily="34" charset="0"/>
              </a:rPr>
              <a:t>Quoc</a:t>
            </a:r>
            <a:r>
              <a:rPr lang="en-US" sz="3990" dirty="0" smtClean="0">
                <a:solidFill>
                  <a:schemeClr val="bg1"/>
                </a:solidFill>
                <a:latin typeface="Arial" panose="020B0604020202020204" pitchFamily="34" charset="0"/>
                <a:cs typeface="Arial" panose="020B0604020202020204" pitchFamily="34" charset="0"/>
              </a:rPr>
              <a:t> Pham, </a:t>
            </a:r>
            <a:r>
              <a:rPr lang="en-US" sz="3990" dirty="0">
                <a:solidFill>
                  <a:schemeClr val="bg1"/>
                </a:solidFill>
                <a:latin typeface="Arial" panose="020B0604020202020204" pitchFamily="34" charset="0"/>
                <a:cs typeface="Arial" panose="020B0604020202020204" pitchFamily="34" charset="0"/>
              </a:rPr>
              <a:t>MD, </a:t>
            </a:r>
            <a:r>
              <a:rPr lang="en-US" sz="3990" dirty="0" smtClean="0">
                <a:solidFill>
                  <a:schemeClr val="bg1"/>
                </a:solidFill>
                <a:latin typeface="Arial" panose="020B0604020202020204" pitchFamily="34" charset="0"/>
                <a:cs typeface="Arial" panose="020B0604020202020204" pitchFamily="34" charset="0"/>
              </a:rPr>
              <a:t>Prof</a:t>
            </a:r>
            <a:r>
              <a:rPr lang="en-US" sz="3990" dirty="0">
                <a:solidFill>
                  <a:schemeClr val="bg1"/>
                </a:solidFill>
                <a:latin typeface="Arial" panose="020B0604020202020204" pitchFamily="34" charset="0"/>
                <a:cs typeface="Arial" panose="020B0604020202020204" pitchFamily="34" charset="0"/>
              </a:rPr>
              <a:t>.,</a:t>
            </a:r>
            <a:r>
              <a:rPr lang="en-US" sz="3990" dirty="0" err="1">
                <a:solidFill>
                  <a:schemeClr val="bg1"/>
                </a:solidFill>
                <a:latin typeface="Arial" panose="020B0604020202020204" pitchFamily="34" charset="0"/>
                <a:cs typeface="Arial" panose="020B0604020202020204" pitchFamily="34" charset="0"/>
              </a:rPr>
              <a:t>PhD</a:t>
            </a:r>
            <a:r>
              <a:rPr lang="en-US" sz="3990" baseline="30000" dirty="0" err="1">
                <a:solidFill>
                  <a:schemeClr val="bg1"/>
                </a:solidFill>
                <a:latin typeface="Arial" panose="020B0604020202020204" pitchFamily="34" charset="0"/>
                <a:cs typeface="Arial" panose="020B0604020202020204" pitchFamily="34" charset="0"/>
              </a:rPr>
              <a:t>1,2</a:t>
            </a:r>
            <a:r>
              <a:rPr lang="en-US" sz="3990" dirty="0">
                <a:solidFill>
                  <a:schemeClr val="bg1"/>
                </a:solidFill>
                <a:latin typeface="Arial" panose="020B0604020202020204" pitchFamily="34" charset="0"/>
                <a:cs typeface="Arial" panose="020B0604020202020204" pitchFamily="34" charset="0"/>
              </a:rPr>
              <a:t>; </a:t>
            </a:r>
            <a:r>
              <a:rPr lang="en-US" sz="3990" dirty="0" smtClean="0">
                <a:solidFill>
                  <a:schemeClr val="bg1"/>
                </a:solidFill>
                <a:latin typeface="Arial" panose="020B0604020202020204" pitchFamily="34" charset="0"/>
                <a:cs typeface="Arial" panose="020B0604020202020204" pitchFamily="34" charset="0"/>
              </a:rPr>
              <a:t>Dong Van Tran, </a:t>
            </a:r>
            <a:r>
              <a:rPr lang="en-US" sz="3990" dirty="0">
                <a:solidFill>
                  <a:schemeClr val="bg1"/>
                </a:solidFill>
                <a:latin typeface="Arial" panose="020B0604020202020204" pitchFamily="34" charset="0"/>
                <a:cs typeface="Arial" panose="020B0604020202020204" pitchFamily="34" charset="0"/>
              </a:rPr>
              <a:t>MD, </a:t>
            </a:r>
            <a:r>
              <a:rPr lang="en-US" sz="3990" dirty="0" err="1">
                <a:solidFill>
                  <a:schemeClr val="bg1"/>
                </a:solidFill>
                <a:latin typeface="Arial" panose="020B0604020202020204" pitchFamily="34" charset="0"/>
                <a:cs typeface="Arial" panose="020B0604020202020204" pitchFamily="34" charset="0"/>
              </a:rPr>
              <a:t>PhD</a:t>
            </a:r>
            <a:r>
              <a:rPr lang="en-US" sz="3990" baseline="30000" dirty="0" err="1">
                <a:solidFill>
                  <a:schemeClr val="bg1"/>
                </a:solidFill>
                <a:latin typeface="Arial" panose="020B0604020202020204" pitchFamily="34" charset="0"/>
                <a:cs typeface="Arial" panose="020B0604020202020204" pitchFamily="34" charset="0"/>
              </a:rPr>
              <a:t>2</a:t>
            </a:r>
            <a:endParaRPr lang="en-US" sz="3990" baseline="30000" dirty="0">
              <a:solidFill>
                <a:schemeClr val="bg1"/>
              </a:solidFill>
              <a:latin typeface="Arial" panose="020B0604020202020204" pitchFamily="34" charset="0"/>
              <a:cs typeface="Arial" panose="020B0604020202020204" pitchFamily="34" charset="0"/>
            </a:endParaRPr>
          </a:p>
          <a:p>
            <a:pPr algn="ctr" defTabSz="2571841" eaLnBrk="1" fontAlgn="auto" hangingPunct="1">
              <a:spcBef>
                <a:spcPts val="0"/>
              </a:spcBef>
              <a:spcAft>
                <a:spcPts val="0"/>
              </a:spcAft>
              <a:defRPr/>
            </a:pPr>
            <a:r>
              <a:rPr lang="en-US" sz="4100" baseline="30000" dirty="0" err="1">
                <a:solidFill>
                  <a:schemeClr val="bg1"/>
                </a:solidFill>
                <a:latin typeface="Arial" panose="020B0604020202020204" pitchFamily="34" charset="0"/>
                <a:cs typeface="Arial" panose="020B0604020202020204" pitchFamily="34" charset="0"/>
              </a:rPr>
              <a:t>1</a:t>
            </a:r>
            <a:r>
              <a:rPr lang="en-US" sz="4100" dirty="0" err="1">
                <a:solidFill>
                  <a:schemeClr val="bg1"/>
                </a:solidFill>
                <a:latin typeface="Arial" panose="020B0604020202020204" pitchFamily="34" charset="0"/>
                <a:cs typeface="Arial" panose="020B0604020202020204" pitchFamily="34" charset="0"/>
              </a:rPr>
              <a:t>SMP,Vietnam</a:t>
            </a:r>
            <a:r>
              <a:rPr lang="en-US" sz="4100" dirty="0">
                <a:solidFill>
                  <a:schemeClr val="bg1"/>
                </a:solidFill>
                <a:latin typeface="Arial" panose="020B0604020202020204" pitchFamily="34" charset="0"/>
                <a:cs typeface="Arial" panose="020B0604020202020204" pitchFamily="34" charset="0"/>
              </a:rPr>
              <a:t> National University (Hanoi), </a:t>
            </a:r>
            <a:r>
              <a:rPr lang="en-US" sz="4100" baseline="30000" dirty="0" err="1">
                <a:solidFill>
                  <a:schemeClr val="bg1"/>
                </a:solidFill>
                <a:latin typeface="Arial" panose="020B0604020202020204" pitchFamily="34" charset="0"/>
                <a:cs typeface="Arial" panose="020B0604020202020204" pitchFamily="34" charset="0"/>
              </a:rPr>
              <a:t>2</a:t>
            </a:r>
            <a:r>
              <a:rPr lang="en-US" sz="4100" dirty="0" err="1">
                <a:solidFill>
                  <a:schemeClr val="bg1"/>
                </a:solidFill>
                <a:latin typeface="Arial" panose="020B0604020202020204" pitchFamily="34" charset="0"/>
                <a:cs typeface="Arial" panose="020B0604020202020204" pitchFamily="34" charset="0"/>
              </a:rPr>
              <a:t>Vietnam</a:t>
            </a:r>
            <a:r>
              <a:rPr lang="en-US" sz="4100" dirty="0">
                <a:solidFill>
                  <a:schemeClr val="bg1"/>
                </a:solidFill>
                <a:latin typeface="Arial" panose="020B0604020202020204" pitchFamily="34" charset="0"/>
                <a:cs typeface="Arial" panose="020B0604020202020204" pitchFamily="34" charset="0"/>
              </a:rPr>
              <a:t> Heart Institute, </a:t>
            </a:r>
            <a:r>
              <a:rPr lang="en-US" sz="4100" dirty="0" err="1">
                <a:solidFill>
                  <a:schemeClr val="bg1"/>
                </a:solidFill>
                <a:latin typeface="Arial" panose="020B0604020202020204" pitchFamily="34" charset="0"/>
                <a:cs typeface="Arial" panose="020B0604020202020204" pitchFamily="34" charset="0"/>
              </a:rPr>
              <a:t>Bachmai</a:t>
            </a:r>
            <a:r>
              <a:rPr lang="en-US" sz="4100" dirty="0">
                <a:solidFill>
                  <a:schemeClr val="bg1"/>
                </a:solidFill>
                <a:latin typeface="Arial" panose="020B0604020202020204" pitchFamily="34" charset="0"/>
                <a:cs typeface="Arial" panose="020B0604020202020204" pitchFamily="34" charset="0"/>
              </a:rPr>
              <a:t> Hospital</a:t>
            </a:r>
          </a:p>
        </p:txBody>
      </p:sp>
      <p:sp>
        <p:nvSpPr>
          <p:cNvPr id="2055" name="TextBox 10"/>
          <p:cNvSpPr txBox="1">
            <a:spLocks noChangeArrowheads="1"/>
          </p:cNvSpPr>
          <p:nvPr/>
        </p:nvSpPr>
        <p:spPr bwMode="auto">
          <a:xfrm>
            <a:off x="647700" y="7170738"/>
            <a:ext cx="9547225" cy="769937"/>
          </a:xfrm>
          <a:prstGeom prst="rect">
            <a:avLst/>
          </a:prstGeom>
          <a:solidFill>
            <a:srgbClr val="FF0080"/>
          </a:solidFill>
          <a:ln w="9525">
            <a:solidFill>
              <a:srgbClr val="FF0066"/>
            </a:solidFill>
            <a:miter lim="800000"/>
            <a:headEnd/>
            <a:tailEnd/>
          </a:ln>
        </p:spPr>
        <p:txBody>
          <a:bodyPr>
            <a:spAutoFit/>
          </a:bodyPr>
          <a:lstStyle>
            <a:lvl1pPr>
              <a:defRPr sz="5000">
                <a:solidFill>
                  <a:schemeClr val="tx1"/>
                </a:solidFill>
                <a:latin typeface="Calibri" panose="020F0502020204030204" pitchFamily="34" charset="0"/>
              </a:defRPr>
            </a:lvl1pPr>
            <a:lvl2pPr marL="742950" indent="-285750">
              <a:defRPr sz="5000">
                <a:solidFill>
                  <a:schemeClr val="tx1"/>
                </a:solidFill>
                <a:latin typeface="Calibri" panose="020F0502020204030204" pitchFamily="34" charset="0"/>
              </a:defRPr>
            </a:lvl2pPr>
            <a:lvl3pPr marL="1143000" indent="-228600">
              <a:defRPr sz="5000">
                <a:solidFill>
                  <a:schemeClr val="tx1"/>
                </a:solidFill>
                <a:latin typeface="Calibri" panose="020F0502020204030204" pitchFamily="34" charset="0"/>
              </a:defRPr>
            </a:lvl3pPr>
            <a:lvl4pPr marL="1600200" indent="-228600">
              <a:defRPr sz="5000">
                <a:solidFill>
                  <a:schemeClr val="tx1"/>
                </a:solidFill>
                <a:latin typeface="Calibri" panose="020F0502020204030204" pitchFamily="34" charset="0"/>
              </a:defRPr>
            </a:lvl4pPr>
            <a:lvl5pPr marL="2057400" indent="-228600">
              <a:defRPr sz="5000">
                <a:solidFill>
                  <a:schemeClr val="tx1"/>
                </a:solidFill>
                <a:latin typeface="Calibri" panose="020F0502020204030204" pitchFamily="34" charset="0"/>
              </a:defRPr>
            </a:lvl5pPr>
            <a:lvl6pPr marL="2514600" indent="-228600" defTabSz="2571750" fontAlgn="base">
              <a:spcBef>
                <a:spcPct val="0"/>
              </a:spcBef>
              <a:spcAft>
                <a:spcPct val="0"/>
              </a:spcAft>
              <a:defRPr sz="5000">
                <a:solidFill>
                  <a:schemeClr val="tx1"/>
                </a:solidFill>
                <a:latin typeface="Calibri" panose="020F0502020204030204" pitchFamily="34" charset="0"/>
              </a:defRPr>
            </a:lvl6pPr>
            <a:lvl7pPr marL="2971800" indent="-228600" defTabSz="2571750" fontAlgn="base">
              <a:spcBef>
                <a:spcPct val="0"/>
              </a:spcBef>
              <a:spcAft>
                <a:spcPct val="0"/>
              </a:spcAft>
              <a:defRPr sz="5000">
                <a:solidFill>
                  <a:schemeClr val="tx1"/>
                </a:solidFill>
                <a:latin typeface="Calibri" panose="020F0502020204030204" pitchFamily="34" charset="0"/>
              </a:defRPr>
            </a:lvl7pPr>
            <a:lvl8pPr marL="3429000" indent="-228600" defTabSz="2571750" fontAlgn="base">
              <a:spcBef>
                <a:spcPct val="0"/>
              </a:spcBef>
              <a:spcAft>
                <a:spcPct val="0"/>
              </a:spcAft>
              <a:defRPr sz="5000">
                <a:solidFill>
                  <a:schemeClr val="tx1"/>
                </a:solidFill>
                <a:latin typeface="Calibri" panose="020F0502020204030204" pitchFamily="34" charset="0"/>
              </a:defRPr>
            </a:lvl8pPr>
            <a:lvl9pPr marL="3886200" indent="-228600" defTabSz="2571750" fontAlgn="base">
              <a:spcBef>
                <a:spcPct val="0"/>
              </a:spcBef>
              <a:spcAft>
                <a:spcPct val="0"/>
              </a:spcAft>
              <a:defRPr sz="5000">
                <a:solidFill>
                  <a:schemeClr val="tx1"/>
                </a:solidFill>
                <a:latin typeface="Calibri" panose="020F0502020204030204" pitchFamily="34" charset="0"/>
              </a:defRPr>
            </a:lvl9pPr>
          </a:lstStyle>
          <a:p>
            <a:pPr algn="ctr" eaLnBrk="1" hangingPunct="1"/>
            <a:r>
              <a:rPr lang="en-US" altLang="en-US" sz="4400">
                <a:solidFill>
                  <a:schemeClr val="bg1"/>
                </a:solidFill>
                <a:latin typeface="Arial" panose="020B0604020202020204" pitchFamily="34" charset="0"/>
                <a:cs typeface="Arial" panose="020B0604020202020204" pitchFamily="34" charset="0"/>
              </a:rPr>
              <a:t>ABSTRACT</a:t>
            </a:r>
          </a:p>
        </p:txBody>
      </p:sp>
      <p:sp>
        <p:nvSpPr>
          <p:cNvPr id="2056" name="TextBox 11"/>
          <p:cNvSpPr txBox="1">
            <a:spLocks noChangeArrowheads="1"/>
          </p:cNvSpPr>
          <p:nvPr/>
        </p:nvSpPr>
        <p:spPr bwMode="auto">
          <a:xfrm>
            <a:off x="10768013" y="7170738"/>
            <a:ext cx="9572625" cy="769937"/>
          </a:xfrm>
          <a:prstGeom prst="rect">
            <a:avLst/>
          </a:prstGeom>
          <a:solidFill>
            <a:srgbClr val="FF0080"/>
          </a:solidFill>
          <a:ln w="9525">
            <a:solidFill>
              <a:srgbClr val="FF0066"/>
            </a:solidFill>
            <a:miter lim="800000"/>
            <a:headEnd/>
            <a:tailEnd/>
          </a:ln>
        </p:spPr>
        <p:txBody>
          <a:bodyPr>
            <a:spAutoFit/>
          </a:bodyPr>
          <a:lstStyle>
            <a:lvl1pPr>
              <a:defRPr sz="5000">
                <a:solidFill>
                  <a:schemeClr val="tx1"/>
                </a:solidFill>
                <a:latin typeface="Calibri" panose="020F0502020204030204" pitchFamily="34" charset="0"/>
              </a:defRPr>
            </a:lvl1pPr>
            <a:lvl2pPr marL="742950" indent="-285750">
              <a:defRPr sz="5000">
                <a:solidFill>
                  <a:schemeClr val="tx1"/>
                </a:solidFill>
                <a:latin typeface="Calibri" panose="020F0502020204030204" pitchFamily="34" charset="0"/>
              </a:defRPr>
            </a:lvl2pPr>
            <a:lvl3pPr marL="1143000" indent="-228600">
              <a:defRPr sz="5000">
                <a:solidFill>
                  <a:schemeClr val="tx1"/>
                </a:solidFill>
                <a:latin typeface="Calibri" panose="020F0502020204030204" pitchFamily="34" charset="0"/>
              </a:defRPr>
            </a:lvl3pPr>
            <a:lvl4pPr marL="1600200" indent="-228600">
              <a:defRPr sz="5000">
                <a:solidFill>
                  <a:schemeClr val="tx1"/>
                </a:solidFill>
                <a:latin typeface="Calibri" panose="020F0502020204030204" pitchFamily="34" charset="0"/>
              </a:defRPr>
            </a:lvl4pPr>
            <a:lvl5pPr marL="2057400" indent="-228600">
              <a:defRPr sz="5000">
                <a:solidFill>
                  <a:schemeClr val="tx1"/>
                </a:solidFill>
                <a:latin typeface="Calibri" panose="020F0502020204030204" pitchFamily="34" charset="0"/>
              </a:defRPr>
            </a:lvl5pPr>
            <a:lvl6pPr marL="2514600" indent="-228600" defTabSz="2571750" fontAlgn="base">
              <a:spcBef>
                <a:spcPct val="0"/>
              </a:spcBef>
              <a:spcAft>
                <a:spcPct val="0"/>
              </a:spcAft>
              <a:defRPr sz="5000">
                <a:solidFill>
                  <a:schemeClr val="tx1"/>
                </a:solidFill>
                <a:latin typeface="Calibri" panose="020F0502020204030204" pitchFamily="34" charset="0"/>
              </a:defRPr>
            </a:lvl6pPr>
            <a:lvl7pPr marL="2971800" indent="-228600" defTabSz="2571750" fontAlgn="base">
              <a:spcBef>
                <a:spcPct val="0"/>
              </a:spcBef>
              <a:spcAft>
                <a:spcPct val="0"/>
              </a:spcAft>
              <a:defRPr sz="5000">
                <a:solidFill>
                  <a:schemeClr val="tx1"/>
                </a:solidFill>
                <a:latin typeface="Calibri" panose="020F0502020204030204" pitchFamily="34" charset="0"/>
              </a:defRPr>
            </a:lvl7pPr>
            <a:lvl8pPr marL="3429000" indent="-228600" defTabSz="2571750" fontAlgn="base">
              <a:spcBef>
                <a:spcPct val="0"/>
              </a:spcBef>
              <a:spcAft>
                <a:spcPct val="0"/>
              </a:spcAft>
              <a:defRPr sz="5000">
                <a:solidFill>
                  <a:schemeClr val="tx1"/>
                </a:solidFill>
                <a:latin typeface="Calibri" panose="020F0502020204030204" pitchFamily="34" charset="0"/>
              </a:defRPr>
            </a:lvl8pPr>
            <a:lvl9pPr marL="3886200" indent="-228600" defTabSz="2571750" fontAlgn="base">
              <a:spcBef>
                <a:spcPct val="0"/>
              </a:spcBef>
              <a:spcAft>
                <a:spcPct val="0"/>
              </a:spcAft>
              <a:defRPr sz="5000">
                <a:solidFill>
                  <a:schemeClr val="tx1"/>
                </a:solidFill>
                <a:latin typeface="Calibri" panose="020F0502020204030204" pitchFamily="34" charset="0"/>
              </a:defRPr>
            </a:lvl9pPr>
          </a:lstStyle>
          <a:p>
            <a:pPr algn="ctr" eaLnBrk="1" hangingPunct="1"/>
            <a:r>
              <a:rPr lang="en-US" altLang="en-US" sz="4400">
                <a:solidFill>
                  <a:schemeClr val="bg1"/>
                </a:solidFill>
                <a:latin typeface="Arial" panose="020B0604020202020204" pitchFamily="34" charset="0"/>
                <a:cs typeface="Arial" panose="020B0604020202020204" pitchFamily="34" charset="0"/>
              </a:rPr>
              <a:t>INTRODUCTION</a:t>
            </a:r>
          </a:p>
        </p:txBody>
      </p:sp>
      <p:sp>
        <p:nvSpPr>
          <p:cNvPr id="2057" name="TextBox 12"/>
          <p:cNvSpPr txBox="1">
            <a:spLocks noChangeArrowheads="1"/>
          </p:cNvSpPr>
          <p:nvPr/>
        </p:nvSpPr>
        <p:spPr bwMode="auto">
          <a:xfrm>
            <a:off x="20894675" y="5197475"/>
            <a:ext cx="9528175" cy="768350"/>
          </a:xfrm>
          <a:prstGeom prst="rect">
            <a:avLst/>
          </a:prstGeom>
          <a:solidFill>
            <a:srgbClr val="FF0080"/>
          </a:solidFill>
          <a:ln w="9525">
            <a:solidFill>
              <a:srgbClr val="FF0066"/>
            </a:solidFill>
            <a:miter lim="800000"/>
            <a:headEnd/>
            <a:tailEnd/>
          </a:ln>
        </p:spPr>
        <p:txBody>
          <a:bodyPr>
            <a:spAutoFit/>
          </a:bodyPr>
          <a:lstStyle>
            <a:lvl1pPr>
              <a:defRPr sz="5000">
                <a:solidFill>
                  <a:schemeClr val="tx1"/>
                </a:solidFill>
                <a:latin typeface="Calibri" panose="020F0502020204030204" pitchFamily="34" charset="0"/>
              </a:defRPr>
            </a:lvl1pPr>
            <a:lvl2pPr marL="742950" indent="-285750">
              <a:defRPr sz="5000">
                <a:solidFill>
                  <a:schemeClr val="tx1"/>
                </a:solidFill>
                <a:latin typeface="Calibri" panose="020F0502020204030204" pitchFamily="34" charset="0"/>
              </a:defRPr>
            </a:lvl2pPr>
            <a:lvl3pPr marL="1143000" indent="-228600">
              <a:defRPr sz="5000">
                <a:solidFill>
                  <a:schemeClr val="tx1"/>
                </a:solidFill>
                <a:latin typeface="Calibri" panose="020F0502020204030204" pitchFamily="34" charset="0"/>
              </a:defRPr>
            </a:lvl3pPr>
            <a:lvl4pPr marL="1600200" indent="-228600">
              <a:defRPr sz="5000">
                <a:solidFill>
                  <a:schemeClr val="tx1"/>
                </a:solidFill>
                <a:latin typeface="Calibri" panose="020F0502020204030204" pitchFamily="34" charset="0"/>
              </a:defRPr>
            </a:lvl4pPr>
            <a:lvl5pPr marL="2057400" indent="-228600">
              <a:defRPr sz="5000">
                <a:solidFill>
                  <a:schemeClr val="tx1"/>
                </a:solidFill>
                <a:latin typeface="Calibri" panose="020F0502020204030204" pitchFamily="34" charset="0"/>
              </a:defRPr>
            </a:lvl5pPr>
            <a:lvl6pPr marL="2514600" indent="-228600" defTabSz="2571750" fontAlgn="base">
              <a:spcBef>
                <a:spcPct val="0"/>
              </a:spcBef>
              <a:spcAft>
                <a:spcPct val="0"/>
              </a:spcAft>
              <a:defRPr sz="5000">
                <a:solidFill>
                  <a:schemeClr val="tx1"/>
                </a:solidFill>
                <a:latin typeface="Calibri" panose="020F0502020204030204" pitchFamily="34" charset="0"/>
              </a:defRPr>
            </a:lvl6pPr>
            <a:lvl7pPr marL="2971800" indent="-228600" defTabSz="2571750" fontAlgn="base">
              <a:spcBef>
                <a:spcPct val="0"/>
              </a:spcBef>
              <a:spcAft>
                <a:spcPct val="0"/>
              </a:spcAft>
              <a:defRPr sz="5000">
                <a:solidFill>
                  <a:schemeClr val="tx1"/>
                </a:solidFill>
                <a:latin typeface="Calibri" panose="020F0502020204030204" pitchFamily="34" charset="0"/>
              </a:defRPr>
            </a:lvl7pPr>
            <a:lvl8pPr marL="3429000" indent="-228600" defTabSz="2571750" fontAlgn="base">
              <a:spcBef>
                <a:spcPct val="0"/>
              </a:spcBef>
              <a:spcAft>
                <a:spcPct val="0"/>
              </a:spcAft>
              <a:defRPr sz="5000">
                <a:solidFill>
                  <a:schemeClr val="tx1"/>
                </a:solidFill>
                <a:latin typeface="Calibri" panose="020F0502020204030204" pitchFamily="34" charset="0"/>
              </a:defRPr>
            </a:lvl8pPr>
            <a:lvl9pPr marL="3886200" indent="-228600" defTabSz="2571750" fontAlgn="base">
              <a:spcBef>
                <a:spcPct val="0"/>
              </a:spcBef>
              <a:spcAft>
                <a:spcPct val="0"/>
              </a:spcAft>
              <a:defRPr sz="5000">
                <a:solidFill>
                  <a:schemeClr val="tx1"/>
                </a:solidFill>
                <a:latin typeface="Calibri" panose="020F0502020204030204" pitchFamily="34" charset="0"/>
              </a:defRPr>
            </a:lvl9pPr>
          </a:lstStyle>
          <a:p>
            <a:pPr algn="ctr" eaLnBrk="1" hangingPunct="1"/>
            <a:r>
              <a:rPr lang="en-US" altLang="en-US" sz="4400">
                <a:solidFill>
                  <a:schemeClr val="bg1"/>
                </a:solidFill>
                <a:latin typeface="Arial" panose="020B0604020202020204" pitchFamily="34" charset="0"/>
                <a:cs typeface="Arial" panose="020B0604020202020204" pitchFamily="34" charset="0"/>
              </a:rPr>
              <a:t>RESULTS</a:t>
            </a:r>
          </a:p>
        </p:txBody>
      </p:sp>
      <p:sp>
        <p:nvSpPr>
          <p:cNvPr id="2058" name="TextBox 13"/>
          <p:cNvSpPr txBox="1">
            <a:spLocks noChangeArrowheads="1"/>
          </p:cNvSpPr>
          <p:nvPr/>
        </p:nvSpPr>
        <p:spPr bwMode="auto">
          <a:xfrm>
            <a:off x="20894675" y="22067838"/>
            <a:ext cx="9528175" cy="769937"/>
          </a:xfrm>
          <a:prstGeom prst="rect">
            <a:avLst/>
          </a:prstGeom>
          <a:solidFill>
            <a:srgbClr val="FF0080"/>
          </a:solidFill>
          <a:ln w="9525">
            <a:solidFill>
              <a:srgbClr val="FF0066"/>
            </a:solidFill>
            <a:miter lim="800000"/>
            <a:headEnd/>
            <a:tailEnd/>
          </a:ln>
        </p:spPr>
        <p:txBody>
          <a:bodyPr>
            <a:spAutoFit/>
          </a:bodyPr>
          <a:lstStyle>
            <a:lvl1pPr>
              <a:defRPr sz="5000">
                <a:solidFill>
                  <a:schemeClr val="tx1"/>
                </a:solidFill>
                <a:latin typeface="Calibri" panose="020F0502020204030204" pitchFamily="34" charset="0"/>
              </a:defRPr>
            </a:lvl1pPr>
            <a:lvl2pPr marL="742950" indent="-285750">
              <a:defRPr sz="5000">
                <a:solidFill>
                  <a:schemeClr val="tx1"/>
                </a:solidFill>
                <a:latin typeface="Calibri" panose="020F0502020204030204" pitchFamily="34" charset="0"/>
              </a:defRPr>
            </a:lvl2pPr>
            <a:lvl3pPr marL="1143000" indent="-228600">
              <a:defRPr sz="5000">
                <a:solidFill>
                  <a:schemeClr val="tx1"/>
                </a:solidFill>
                <a:latin typeface="Calibri" panose="020F0502020204030204" pitchFamily="34" charset="0"/>
              </a:defRPr>
            </a:lvl3pPr>
            <a:lvl4pPr marL="1600200" indent="-228600">
              <a:defRPr sz="5000">
                <a:solidFill>
                  <a:schemeClr val="tx1"/>
                </a:solidFill>
                <a:latin typeface="Calibri" panose="020F0502020204030204" pitchFamily="34" charset="0"/>
              </a:defRPr>
            </a:lvl4pPr>
            <a:lvl5pPr marL="2057400" indent="-228600">
              <a:defRPr sz="5000">
                <a:solidFill>
                  <a:schemeClr val="tx1"/>
                </a:solidFill>
                <a:latin typeface="Calibri" panose="020F0502020204030204" pitchFamily="34" charset="0"/>
              </a:defRPr>
            </a:lvl5pPr>
            <a:lvl6pPr marL="2514600" indent="-228600" defTabSz="2571750" fontAlgn="base">
              <a:spcBef>
                <a:spcPct val="0"/>
              </a:spcBef>
              <a:spcAft>
                <a:spcPct val="0"/>
              </a:spcAft>
              <a:defRPr sz="5000">
                <a:solidFill>
                  <a:schemeClr val="tx1"/>
                </a:solidFill>
                <a:latin typeface="Calibri" panose="020F0502020204030204" pitchFamily="34" charset="0"/>
              </a:defRPr>
            </a:lvl6pPr>
            <a:lvl7pPr marL="2971800" indent="-228600" defTabSz="2571750" fontAlgn="base">
              <a:spcBef>
                <a:spcPct val="0"/>
              </a:spcBef>
              <a:spcAft>
                <a:spcPct val="0"/>
              </a:spcAft>
              <a:defRPr sz="5000">
                <a:solidFill>
                  <a:schemeClr val="tx1"/>
                </a:solidFill>
                <a:latin typeface="Calibri" panose="020F0502020204030204" pitchFamily="34" charset="0"/>
              </a:defRPr>
            </a:lvl7pPr>
            <a:lvl8pPr marL="3429000" indent="-228600" defTabSz="2571750" fontAlgn="base">
              <a:spcBef>
                <a:spcPct val="0"/>
              </a:spcBef>
              <a:spcAft>
                <a:spcPct val="0"/>
              </a:spcAft>
              <a:defRPr sz="5000">
                <a:solidFill>
                  <a:schemeClr val="tx1"/>
                </a:solidFill>
                <a:latin typeface="Calibri" panose="020F0502020204030204" pitchFamily="34" charset="0"/>
              </a:defRPr>
            </a:lvl8pPr>
            <a:lvl9pPr marL="3886200" indent="-228600" defTabSz="2571750" fontAlgn="base">
              <a:spcBef>
                <a:spcPct val="0"/>
              </a:spcBef>
              <a:spcAft>
                <a:spcPct val="0"/>
              </a:spcAft>
              <a:defRPr sz="5000">
                <a:solidFill>
                  <a:schemeClr val="tx1"/>
                </a:solidFill>
                <a:latin typeface="Calibri" panose="020F0502020204030204" pitchFamily="34" charset="0"/>
              </a:defRPr>
            </a:lvl9pPr>
          </a:lstStyle>
          <a:p>
            <a:pPr algn="ctr" eaLnBrk="1" hangingPunct="1"/>
            <a:r>
              <a:rPr lang="en-US" altLang="en-US" sz="4400" dirty="0">
                <a:solidFill>
                  <a:schemeClr val="bg1"/>
                </a:solidFill>
                <a:latin typeface="Arial" panose="020B0604020202020204" pitchFamily="34" charset="0"/>
                <a:cs typeface="Arial" panose="020B0604020202020204" pitchFamily="34" charset="0"/>
              </a:rPr>
              <a:t>DISCUSSION</a:t>
            </a:r>
          </a:p>
        </p:txBody>
      </p:sp>
      <p:sp>
        <p:nvSpPr>
          <p:cNvPr id="2059" name="TextBox 14"/>
          <p:cNvSpPr txBox="1">
            <a:spLocks noChangeArrowheads="1"/>
          </p:cNvSpPr>
          <p:nvPr/>
        </p:nvSpPr>
        <p:spPr bwMode="auto">
          <a:xfrm>
            <a:off x="10810876" y="23664769"/>
            <a:ext cx="9525000" cy="768350"/>
          </a:xfrm>
          <a:prstGeom prst="rect">
            <a:avLst/>
          </a:prstGeom>
          <a:solidFill>
            <a:srgbClr val="FF0080"/>
          </a:solidFill>
          <a:ln w="9525">
            <a:solidFill>
              <a:srgbClr val="FF0066"/>
            </a:solidFill>
            <a:miter lim="800000"/>
            <a:headEnd/>
            <a:tailEnd/>
          </a:ln>
        </p:spPr>
        <p:txBody>
          <a:bodyPr>
            <a:spAutoFit/>
          </a:bodyPr>
          <a:lstStyle>
            <a:lvl1pPr>
              <a:defRPr sz="5000">
                <a:solidFill>
                  <a:schemeClr val="tx1"/>
                </a:solidFill>
                <a:latin typeface="Calibri" panose="020F0502020204030204" pitchFamily="34" charset="0"/>
              </a:defRPr>
            </a:lvl1pPr>
            <a:lvl2pPr marL="742950" indent="-285750">
              <a:defRPr sz="5000">
                <a:solidFill>
                  <a:schemeClr val="tx1"/>
                </a:solidFill>
                <a:latin typeface="Calibri" panose="020F0502020204030204" pitchFamily="34" charset="0"/>
              </a:defRPr>
            </a:lvl2pPr>
            <a:lvl3pPr marL="1143000" indent="-228600">
              <a:defRPr sz="5000">
                <a:solidFill>
                  <a:schemeClr val="tx1"/>
                </a:solidFill>
                <a:latin typeface="Calibri" panose="020F0502020204030204" pitchFamily="34" charset="0"/>
              </a:defRPr>
            </a:lvl3pPr>
            <a:lvl4pPr marL="1600200" indent="-228600">
              <a:defRPr sz="5000">
                <a:solidFill>
                  <a:schemeClr val="tx1"/>
                </a:solidFill>
                <a:latin typeface="Calibri" panose="020F0502020204030204" pitchFamily="34" charset="0"/>
              </a:defRPr>
            </a:lvl4pPr>
            <a:lvl5pPr marL="2057400" indent="-228600">
              <a:defRPr sz="5000">
                <a:solidFill>
                  <a:schemeClr val="tx1"/>
                </a:solidFill>
                <a:latin typeface="Calibri" panose="020F0502020204030204" pitchFamily="34" charset="0"/>
              </a:defRPr>
            </a:lvl5pPr>
            <a:lvl6pPr marL="2514600" indent="-228600" defTabSz="2571750" fontAlgn="base">
              <a:spcBef>
                <a:spcPct val="0"/>
              </a:spcBef>
              <a:spcAft>
                <a:spcPct val="0"/>
              </a:spcAft>
              <a:defRPr sz="5000">
                <a:solidFill>
                  <a:schemeClr val="tx1"/>
                </a:solidFill>
                <a:latin typeface="Calibri" panose="020F0502020204030204" pitchFamily="34" charset="0"/>
              </a:defRPr>
            </a:lvl6pPr>
            <a:lvl7pPr marL="2971800" indent="-228600" defTabSz="2571750" fontAlgn="base">
              <a:spcBef>
                <a:spcPct val="0"/>
              </a:spcBef>
              <a:spcAft>
                <a:spcPct val="0"/>
              </a:spcAft>
              <a:defRPr sz="5000">
                <a:solidFill>
                  <a:schemeClr val="tx1"/>
                </a:solidFill>
                <a:latin typeface="Calibri" panose="020F0502020204030204" pitchFamily="34" charset="0"/>
              </a:defRPr>
            </a:lvl7pPr>
            <a:lvl8pPr marL="3429000" indent="-228600" defTabSz="2571750" fontAlgn="base">
              <a:spcBef>
                <a:spcPct val="0"/>
              </a:spcBef>
              <a:spcAft>
                <a:spcPct val="0"/>
              </a:spcAft>
              <a:defRPr sz="5000">
                <a:solidFill>
                  <a:schemeClr val="tx1"/>
                </a:solidFill>
                <a:latin typeface="Calibri" panose="020F0502020204030204" pitchFamily="34" charset="0"/>
              </a:defRPr>
            </a:lvl8pPr>
            <a:lvl9pPr marL="3886200" indent="-228600" defTabSz="2571750" fontAlgn="base">
              <a:spcBef>
                <a:spcPct val="0"/>
              </a:spcBef>
              <a:spcAft>
                <a:spcPct val="0"/>
              </a:spcAft>
              <a:defRPr sz="5000">
                <a:solidFill>
                  <a:schemeClr val="tx1"/>
                </a:solidFill>
                <a:latin typeface="Calibri" panose="020F0502020204030204" pitchFamily="34" charset="0"/>
              </a:defRPr>
            </a:lvl9pPr>
          </a:lstStyle>
          <a:p>
            <a:pPr algn="ctr" eaLnBrk="1" hangingPunct="1"/>
            <a:r>
              <a:rPr lang="en-US" altLang="en-US" sz="4400" dirty="0">
                <a:solidFill>
                  <a:schemeClr val="bg1"/>
                </a:solidFill>
                <a:latin typeface="Arial" panose="020B0604020202020204" pitchFamily="34" charset="0"/>
                <a:cs typeface="Arial" panose="020B0604020202020204" pitchFamily="34" charset="0"/>
              </a:rPr>
              <a:t>METHODS</a:t>
            </a:r>
            <a:r>
              <a:rPr lang="en-US" altLang="en-US" sz="4400" b="1" dirty="0">
                <a:solidFill>
                  <a:schemeClr val="bg1"/>
                </a:solidFill>
                <a:latin typeface="Arial" panose="020B0604020202020204" pitchFamily="34" charset="0"/>
                <a:cs typeface="Arial" panose="020B0604020202020204" pitchFamily="34" charset="0"/>
              </a:rPr>
              <a:t> </a:t>
            </a:r>
            <a:r>
              <a:rPr lang="en-US" altLang="en-US" sz="4400" dirty="0">
                <a:solidFill>
                  <a:schemeClr val="bg1"/>
                </a:solidFill>
                <a:latin typeface="Arial" panose="020B0604020202020204" pitchFamily="34" charset="0"/>
                <a:cs typeface="Arial" panose="020B0604020202020204" pitchFamily="34" charset="0"/>
              </a:rPr>
              <a:t>AND</a:t>
            </a:r>
            <a:r>
              <a:rPr lang="en-US" altLang="en-US" sz="4400" b="1" dirty="0">
                <a:solidFill>
                  <a:schemeClr val="bg1"/>
                </a:solidFill>
                <a:latin typeface="Arial" panose="020B0604020202020204" pitchFamily="34" charset="0"/>
                <a:cs typeface="Arial" panose="020B0604020202020204" pitchFamily="34" charset="0"/>
              </a:rPr>
              <a:t> </a:t>
            </a:r>
            <a:r>
              <a:rPr lang="en-US" altLang="en-US" sz="4400" dirty="0">
                <a:solidFill>
                  <a:schemeClr val="bg1"/>
                </a:solidFill>
                <a:latin typeface="Arial" panose="020B0604020202020204" pitchFamily="34" charset="0"/>
                <a:cs typeface="Arial" panose="020B0604020202020204" pitchFamily="34" charset="0"/>
              </a:rPr>
              <a:t>MATERIALS</a:t>
            </a:r>
          </a:p>
        </p:txBody>
      </p:sp>
      <p:sp>
        <p:nvSpPr>
          <p:cNvPr id="2060" name="TextBox 15"/>
          <p:cNvSpPr txBox="1">
            <a:spLocks noChangeArrowheads="1"/>
          </p:cNvSpPr>
          <p:nvPr/>
        </p:nvSpPr>
        <p:spPr bwMode="auto">
          <a:xfrm>
            <a:off x="572340" y="24709127"/>
            <a:ext cx="9622585" cy="769938"/>
          </a:xfrm>
          <a:prstGeom prst="rect">
            <a:avLst/>
          </a:prstGeom>
          <a:solidFill>
            <a:srgbClr val="FF0080"/>
          </a:solidFill>
          <a:ln w="9525">
            <a:solidFill>
              <a:srgbClr val="FF0066"/>
            </a:solidFill>
            <a:miter lim="800000"/>
            <a:headEnd/>
            <a:tailEnd/>
          </a:ln>
        </p:spPr>
        <p:txBody>
          <a:bodyPr wrap="square">
            <a:spAutoFit/>
          </a:bodyPr>
          <a:lstStyle>
            <a:lvl1pPr>
              <a:defRPr sz="5000">
                <a:solidFill>
                  <a:schemeClr val="tx1"/>
                </a:solidFill>
                <a:latin typeface="Calibri" panose="020F0502020204030204" pitchFamily="34" charset="0"/>
              </a:defRPr>
            </a:lvl1pPr>
            <a:lvl2pPr marL="742950" indent="-285750">
              <a:defRPr sz="5000">
                <a:solidFill>
                  <a:schemeClr val="tx1"/>
                </a:solidFill>
                <a:latin typeface="Calibri" panose="020F0502020204030204" pitchFamily="34" charset="0"/>
              </a:defRPr>
            </a:lvl2pPr>
            <a:lvl3pPr marL="1143000" indent="-228600">
              <a:defRPr sz="5000">
                <a:solidFill>
                  <a:schemeClr val="tx1"/>
                </a:solidFill>
                <a:latin typeface="Calibri" panose="020F0502020204030204" pitchFamily="34" charset="0"/>
              </a:defRPr>
            </a:lvl3pPr>
            <a:lvl4pPr marL="1600200" indent="-228600">
              <a:defRPr sz="5000">
                <a:solidFill>
                  <a:schemeClr val="tx1"/>
                </a:solidFill>
                <a:latin typeface="Calibri" panose="020F0502020204030204" pitchFamily="34" charset="0"/>
              </a:defRPr>
            </a:lvl4pPr>
            <a:lvl5pPr marL="2057400" indent="-228600">
              <a:defRPr sz="5000">
                <a:solidFill>
                  <a:schemeClr val="tx1"/>
                </a:solidFill>
                <a:latin typeface="Calibri" panose="020F0502020204030204" pitchFamily="34" charset="0"/>
              </a:defRPr>
            </a:lvl5pPr>
            <a:lvl6pPr marL="2514600" indent="-228600" defTabSz="2571750" fontAlgn="base">
              <a:spcBef>
                <a:spcPct val="0"/>
              </a:spcBef>
              <a:spcAft>
                <a:spcPct val="0"/>
              </a:spcAft>
              <a:defRPr sz="5000">
                <a:solidFill>
                  <a:schemeClr val="tx1"/>
                </a:solidFill>
                <a:latin typeface="Calibri" panose="020F0502020204030204" pitchFamily="34" charset="0"/>
              </a:defRPr>
            </a:lvl6pPr>
            <a:lvl7pPr marL="2971800" indent="-228600" defTabSz="2571750" fontAlgn="base">
              <a:spcBef>
                <a:spcPct val="0"/>
              </a:spcBef>
              <a:spcAft>
                <a:spcPct val="0"/>
              </a:spcAft>
              <a:defRPr sz="5000">
                <a:solidFill>
                  <a:schemeClr val="tx1"/>
                </a:solidFill>
                <a:latin typeface="Calibri" panose="020F0502020204030204" pitchFamily="34" charset="0"/>
              </a:defRPr>
            </a:lvl7pPr>
            <a:lvl8pPr marL="3429000" indent="-228600" defTabSz="2571750" fontAlgn="base">
              <a:spcBef>
                <a:spcPct val="0"/>
              </a:spcBef>
              <a:spcAft>
                <a:spcPct val="0"/>
              </a:spcAft>
              <a:defRPr sz="5000">
                <a:solidFill>
                  <a:schemeClr val="tx1"/>
                </a:solidFill>
                <a:latin typeface="Calibri" panose="020F0502020204030204" pitchFamily="34" charset="0"/>
              </a:defRPr>
            </a:lvl8pPr>
            <a:lvl9pPr marL="3886200" indent="-228600" defTabSz="2571750" fontAlgn="base">
              <a:spcBef>
                <a:spcPct val="0"/>
              </a:spcBef>
              <a:spcAft>
                <a:spcPct val="0"/>
              </a:spcAft>
              <a:defRPr sz="5000">
                <a:solidFill>
                  <a:schemeClr val="tx1"/>
                </a:solidFill>
                <a:latin typeface="Calibri" panose="020F0502020204030204" pitchFamily="34" charset="0"/>
              </a:defRPr>
            </a:lvl9pPr>
          </a:lstStyle>
          <a:p>
            <a:pPr algn="ctr" eaLnBrk="1" hangingPunct="1"/>
            <a:r>
              <a:rPr lang="en-US" altLang="en-US" sz="4400" dirty="0">
                <a:solidFill>
                  <a:schemeClr val="bg1"/>
                </a:solidFill>
                <a:latin typeface="Arial" panose="020B0604020202020204" pitchFamily="34" charset="0"/>
                <a:cs typeface="Arial" panose="020B0604020202020204" pitchFamily="34" charset="0"/>
              </a:rPr>
              <a:t>CONCLUSIONS</a:t>
            </a:r>
          </a:p>
        </p:txBody>
      </p:sp>
      <p:sp>
        <p:nvSpPr>
          <p:cNvPr id="17" name="Rectangle 16"/>
          <p:cNvSpPr/>
          <p:nvPr/>
        </p:nvSpPr>
        <p:spPr>
          <a:xfrm>
            <a:off x="0" y="40814625"/>
            <a:ext cx="31089600" cy="2160588"/>
          </a:xfrm>
          <a:prstGeom prst="rect">
            <a:avLst/>
          </a:prstGeom>
          <a:solidFill>
            <a:srgbClr val="FF008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571841" eaLnBrk="1" fontAlgn="auto" hangingPunct="1">
              <a:spcBef>
                <a:spcPts val="0"/>
              </a:spcBef>
              <a:spcAft>
                <a:spcPts val="0"/>
              </a:spcAft>
              <a:defRPr/>
            </a:pPr>
            <a:endParaRPr lang="en-US" sz="5063"/>
          </a:p>
        </p:txBody>
      </p:sp>
      <p:sp>
        <p:nvSpPr>
          <p:cNvPr id="2062" name="TextBox 17"/>
          <p:cNvSpPr txBox="1">
            <a:spLocks noChangeArrowheads="1"/>
          </p:cNvSpPr>
          <p:nvPr/>
        </p:nvSpPr>
        <p:spPr bwMode="auto">
          <a:xfrm>
            <a:off x="666750" y="40814625"/>
            <a:ext cx="2806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0">
                <a:solidFill>
                  <a:schemeClr val="tx1"/>
                </a:solidFill>
                <a:latin typeface="Calibri" panose="020F0502020204030204" pitchFamily="34" charset="0"/>
              </a:defRPr>
            </a:lvl1pPr>
            <a:lvl2pPr marL="742950" indent="-285750">
              <a:defRPr sz="5000">
                <a:solidFill>
                  <a:schemeClr val="tx1"/>
                </a:solidFill>
                <a:latin typeface="Calibri" panose="020F0502020204030204" pitchFamily="34" charset="0"/>
              </a:defRPr>
            </a:lvl2pPr>
            <a:lvl3pPr marL="1143000" indent="-228600">
              <a:defRPr sz="5000">
                <a:solidFill>
                  <a:schemeClr val="tx1"/>
                </a:solidFill>
                <a:latin typeface="Calibri" panose="020F0502020204030204" pitchFamily="34" charset="0"/>
              </a:defRPr>
            </a:lvl3pPr>
            <a:lvl4pPr marL="1600200" indent="-228600">
              <a:defRPr sz="5000">
                <a:solidFill>
                  <a:schemeClr val="tx1"/>
                </a:solidFill>
                <a:latin typeface="Calibri" panose="020F0502020204030204" pitchFamily="34" charset="0"/>
              </a:defRPr>
            </a:lvl4pPr>
            <a:lvl5pPr marL="2057400" indent="-228600">
              <a:defRPr sz="5000">
                <a:solidFill>
                  <a:schemeClr val="tx1"/>
                </a:solidFill>
                <a:latin typeface="Calibri" panose="020F0502020204030204" pitchFamily="34" charset="0"/>
              </a:defRPr>
            </a:lvl5pPr>
            <a:lvl6pPr marL="2514600" indent="-228600" defTabSz="2571750" fontAlgn="base">
              <a:spcBef>
                <a:spcPct val="0"/>
              </a:spcBef>
              <a:spcAft>
                <a:spcPct val="0"/>
              </a:spcAft>
              <a:defRPr sz="5000">
                <a:solidFill>
                  <a:schemeClr val="tx1"/>
                </a:solidFill>
                <a:latin typeface="Calibri" panose="020F0502020204030204" pitchFamily="34" charset="0"/>
              </a:defRPr>
            </a:lvl6pPr>
            <a:lvl7pPr marL="2971800" indent="-228600" defTabSz="2571750" fontAlgn="base">
              <a:spcBef>
                <a:spcPct val="0"/>
              </a:spcBef>
              <a:spcAft>
                <a:spcPct val="0"/>
              </a:spcAft>
              <a:defRPr sz="5000">
                <a:solidFill>
                  <a:schemeClr val="tx1"/>
                </a:solidFill>
                <a:latin typeface="Calibri" panose="020F0502020204030204" pitchFamily="34" charset="0"/>
              </a:defRPr>
            </a:lvl7pPr>
            <a:lvl8pPr marL="3429000" indent="-228600" defTabSz="2571750" fontAlgn="base">
              <a:spcBef>
                <a:spcPct val="0"/>
              </a:spcBef>
              <a:spcAft>
                <a:spcPct val="0"/>
              </a:spcAft>
              <a:defRPr sz="5000">
                <a:solidFill>
                  <a:schemeClr val="tx1"/>
                </a:solidFill>
                <a:latin typeface="Calibri" panose="020F0502020204030204" pitchFamily="34" charset="0"/>
              </a:defRPr>
            </a:lvl8pPr>
            <a:lvl9pPr marL="3886200" indent="-228600" defTabSz="2571750" fontAlgn="base">
              <a:spcBef>
                <a:spcPct val="0"/>
              </a:spcBef>
              <a:spcAft>
                <a:spcPct val="0"/>
              </a:spcAft>
              <a:defRPr sz="5000">
                <a:solidFill>
                  <a:schemeClr val="tx1"/>
                </a:solidFill>
                <a:latin typeface="Calibri" panose="020F0502020204030204" pitchFamily="34" charset="0"/>
              </a:defRPr>
            </a:lvl9pPr>
          </a:lstStyle>
          <a:p>
            <a:pPr eaLnBrk="1" hangingPunct="1"/>
            <a:r>
              <a:rPr lang="en-US" altLang="en-US" sz="4000" b="1" i="1">
                <a:solidFill>
                  <a:schemeClr val="bg1"/>
                </a:solidFill>
                <a:latin typeface="Arial" panose="020B0604020202020204" pitchFamily="34" charset="0"/>
                <a:cs typeface="Arial" panose="020B0604020202020204" pitchFamily="34" charset="0"/>
              </a:rPr>
              <a:t>CONTACT</a:t>
            </a:r>
          </a:p>
        </p:txBody>
      </p:sp>
      <p:sp>
        <p:nvSpPr>
          <p:cNvPr id="2063" name="TextBox 18"/>
          <p:cNvSpPr txBox="1">
            <a:spLocks noChangeArrowheads="1"/>
          </p:cNvSpPr>
          <p:nvPr/>
        </p:nvSpPr>
        <p:spPr bwMode="auto">
          <a:xfrm>
            <a:off x="857250" y="41632188"/>
            <a:ext cx="1721008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0">
                <a:solidFill>
                  <a:schemeClr val="tx1"/>
                </a:solidFill>
                <a:latin typeface="Calibri" panose="020F0502020204030204" pitchFamily="34" charset="0"/>
              </a:defRPr>
            </a:lvl1pPr>
            <a:lvl2pPr marL="742950" indent="-285750">
              <a:defRPr sz="5000">
                <a:solidFill>
                  <a:schemeClr val="tx1"/>
                </a:solidFill>
                <a:latin typeface="Calibri" panose="020F0502020204030204" pitchFamily="34" charset="0"/>
              </a:defRPr>
            </a:lvl2pPr>
            <a:lvl3pPr marL="1143000" indent="-228600">
              <a:defRPr sz="5000">
                <a:solidFill>
                  <a:schemeClr val="tx1"/>
                </a:solidFill>
                <a:latin typeface="Calibri" panose="020F0502020204030204" pitchFamily="34" charset="0"/>
              </a:defRPr>
            </a:lvl3pPr>
            <a:lvl4pPr marL="1600200" indent="-228600">
              <a:defRPr sz="5000">
                <a:solidFill>
                  <a:schemeClr val="tx1"/>
                </a:solidFill>
                <a:latin typeface="Calibri" panose="020F0502020204030204" pitchFamily="34" charset="0"/>
              </a:defRPr>
            </a:lvl4pPr>
            <a:lvl5pPr marL="2057400" indent="-228600">
              <a:defRPr sz="5000">
                <a:solidFill>
                  <a:schemeClr val="tx1"/>
                </a:solidFill>
                <a:latin typeface="Calibri" panose="020F0502020204030204" pitchFamily="34" charset="0"/>
              </a:defRPr>
            </a:lvl5pPr>
            <a:lvl6pPr marL="2514600" indent="-228600" defTabSz="2571750" fontAlgn="base">
              <a:spcBef>
                <a:spcPct val="0"/>
              </a:spcBef>
              <a:spcAft>
                <a:spcPct val="0"/>
              </a:spcAft>
              <a:defRPr sz="5000">
                <a:solidFill>
                  <a:schemeClr val="tx1"/>
                </a:solidFill>
                <a:latin typeface="Calibri" panose="020F0502020204030204" pitchFamily="34" charset="0"/>
              </a:defRPr>
            </a:lvl6pPr>
            <a:lvl7pPr marL="2971800" indent="-228600" defTabSz="2571750" fontAlgn="base">
              <a:spcBef>
                <a:spcPct val="0"/>
              </a:spcBef>
              <a:spcAft>
                <a:spcPct val="0"/>
              </a:spcAft>
              <a:defRPr sz="5000">
                <a:solidFill>
                  <a:schemeClr val="tx1"/>
                </a:solidFill>
                <a:latin typeface="Calibri" panose="020F0502020204030204" pitchFamily="34" charset="0"/>
              </a:defRPr>
            </a:lvl7pPr>
            <a:lvl8pPr marL="3429000" indent="-228600" defTabSz="2571750" fontAlgn="base">
              <a:spcBef>
                <a:spcPct val="0"/>
              </a:spcBef>
              <a:spcAft>
                <a:spcPct val="0"/>
              </a:spcAft>
              <a:defRPr sz="5000">
                <a:solidFill>
                  <a:schemeClr val="tx1"/>
                </a:solidFill>
                <a:latin typeface="Calibri" panose="020F0502020204030204" pitchFamily="34" charset="0"/>
              </a:defRPr>
            </a:lvl8pPr>
            <a:lvl9pPr marL="3886200" indent="-228600" defTabSz="2571750" fontAlgn="base">
              <a:spcBef>
                <a:spcPct val="0"/>
              </a:spcBef>
              <a:spcAft>
                <a:spcPct val="0"/>
              </a:spcAft>
              <a:defRPr sz="5000">
                <a:solidFill>
                  <a:schemeClr val="tx1"/>
                </a:solidFill>
                <a:latin typeface="Calibri" panose="020F0502020204030204" pitchFamily="34" charset="0"/>
              </a:defRPr>
            </a:lvl9pPr>
          </a:lstStyle>
          <a:p>
            <a:pPr eaLnBrk="1" hangingPunct="1"/>
            <a:r>
              <a:rPr lang="en-US" altLang="en-US" sz="3500">
                <a:solidFill>
                  <a:schemeClr val="bg1"/>
                </a:solidFill>
                <a:latin typeface="Arial" panose="020B0604020202020204" pitchFamily="34" charset="0"/>
                <a:cs typeface="Arial" panose="020B0604020202020204" pitchFamily="34" charset="0"/>
              </a:rPr>
              <a:t>Dr. Chu Dung Si, MD., Doctorate</a:t>
            </a:r>
          </a:p>
          <a:p>
            <a:pPr eaLnBrk="1" hangingPunct="1"/>
            <a:r>
              <a:rPr lang="en-US" altLang="en-US" sz="3500">
                <a:solidFill>
                  <a:schemeClr val="bg1"/>
                </a:solidFill>
                <a:latin typeface="Arial" panose="020B0604020202020204" pitchFamily="34" charset="0"/>
                <a:cs typeface="Arial" panose="020B0604020202020204" pitchFamily="34" charset="0"/>
              </a:rPr>
              <a:t>SMP, Vietnam National University(Hanoi) &amp; Vietnam Heart Institute, Bachmai Hospital</a:t>
            </a:r>
          </a:p>
        </p:txBody>
      </p:sp>
      <p:sp>
        <p:nvSpPr>
          <p:cNvPr id="2064" name="TextBox 19"/>
          <p:cNvSpPr txBox="1">
            <a:spLocks noChangeArrowheads="1"/>
          </p:cNvSpPr>
          <p:nvPr/>
        </p:nvSpPr>
        <p:spPr bwMode="auto">
          <a:xfrm>
            <a:off x="21091525" y="40998775"/>
            <a:ext cx="8356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0">
                <a:solidFill>
                  <a:schemeClr val="tx1"/>
                </a:solidFill>
                <a:latin typeface="Calibri" panose="020F0502020204030204" pitchFamily="34" charset="0"/>
              </a:defRPr>
            </a:lvl1pPr>
            <a:lvl2pPr marL="742950" indent="-285750">
              <a:defRPr sz="5000">
                <a:solidFill>
                  <a:schemeClr val="tx1"/>
                </a:solidFill>
                <a:latin typeface="Calibri" panose="020F0502020204030204" pitchFamily="34" charset="0"/>
              </a:defRPr>
            </a:lvl2pPr>
            <a:lvl3pPr marL="1143000" indent="-228600">
              <a:defRPr sz="5000">
                <a:solidFill>
                  <a:schemeClr val="tx1"/>
                </a:solidFill>
                <a:latin typeface="Calibri" panose="020F0502020204030204" pitchFamily="34" charset="0"/>
              </a:defRPr>
            </a:lvl3pPr>
            <a:lvl4pPr marL="1600200" indent="-228600">
              <a:defRPr sz="5000">
                <a:solidFill>
                  <a:schemeClr val="tx1"/>
                </a:solidFill>
                <a:latin typeface="Calibri" panose="020F0502020204030204" pitchFamily="34" charset="0"/>
              </a:defRPr>
            </a:lvl4pPr>
            <a:lvl5pPr marL="2057400" indent="-228600">
              <a:defRPr sz="5000">
                <a:solidFill>
                  <a:schemeClr val="tx1"/>
                </a:solidFill>
                <a:latin typeface="Calibri" panose="020F0502020204030204" pitchFamily="34" charset="0"/>
              </a:defRPr>
            </a:lvl5pPr>
            <a:lvl6pPr marL="2514600" indent="-228600" defTabSz="2571750" fontAlgn="base">
              <a:spcBef>
                <a:spcPct val="0"/>
              </a:spcBef>
              <a:spcAft>
                <a:spcPct val="0"/>
              </a:spcAft>
              <a:defRPr sz="5000">
                <a:solidFill>
                  <a:schemeClr val="tx1"/>
                </a:solidFill>
                <a:latin typeface="Calibri" panose="020F0502020204030204" pitchFamily="34" charset="0"/>
              </a:defRPr>
            </a:lvl6pPr>
            <a:lvl7pPr marL="2971800" indent="-228600" defTabSz="2571750" fontAlgn="base">
              <a:spcBef>
                <a:spcPct val="0"/>
              </a:spcBef>
              <a:spcAft>
                <a:spcPct val="0"/>
              </a:spcAft>
              <a:defRPr sz="5000">
                <a:solidFill>
                  <a:schemeClr val="tx1"/>
                </a:solidFill>
                <a:latin typeface="Calibri" panose="020F0502020204030204" pitchFamily="34" charset="0"/>
              </a:defRPr>
            </a:lvl7pPr>
            <a:lvl8pPr marL="3429000" indent="-228600" defTabSz="2571750" fontAlgn="base">
              <a:spcBef>
                <a:spcPct val="0"/>
              </a:spcBef>
              <a:spcAft>
                <a:spcPct val="0"/>
              </a:spcAft>
              <a:defRPr sz="5000">
                <a:solidFill>
                  <a:schemeClr val="tx1"/>
                </a:solidFill>
                <a:latin typeface="Calibri" panose="020F0502020204030204" pitchFamily="34" charset="0"/>
              </a:defRPr>
            </a:lvl8pPr>
            <a:lvl9pPr marL="3886200" indent="-228600" defTabSz="2571750" fontAlgn="base">
              <a:spcBef>
                <a:spcPct val="0"/>
              </a:spcBef>
              <a:spcAft>
                <a:spcPct val="0"/>
              </a:spcAft>
              <a:defRPr sz="5000">
                <a:solidFill>
                  <a:schemeClr val="tx1"/>
                </a:solidFill>
                <a:latin typeface="Calibri" panose="020F0502020204030204" pitchFamily="34" charset="0"/>
              </a:defRPr>
            </a:lvl9pPr>
          </a:lstStyle>
          <a:p>
            <a:pPr eaLnBrk="1" hangingPunct="1"/>
            <a:r>
              <a:rPr lang="en-US" altLang="en-US" sz="3500" dirty="0">
                <a:solidFill>
                  <a:schemeClr val="bg1"/>
                </a:solidFill>
                <a:latin typeface="Arial" panose="020B0604020202020204" pitchFamily="34" charset="0"/>
                <a:cs typeface="Arial" panose="020B0604020202020204" pitchFamily="34" charset="0"/>
              </a:rPr>
              <a:t>Email: </a:t>
            </a:r>
            <a:r>
              <a:rPr lang="en-US" altLang="en-US" sz="3500" dirty="0" err="1">
                <a:solidFill>
                  <a:schemeClr val="bg1"/>
                </a:solidFill>
                <a:latin typeface="Arial" panose="020B0604020202020204" pitchFamily="34" charset="0"/>
                <a:cs typeface="Arial" panose="020B0604020202020204" pitchFamily="34" charset="0"/>
              </a:rPr>
              <a:t>Chudungsi@gmail.com</a:t>
            </a:r>
            <a:endParaRPr lang="en-US" altLang="en-US" sz="3500" dirty="0">
              <a:solidFill>
                <a:schemeClr val="bg1"/>
              </a:solidFill>
              <a:latin typeface="Arial" panose="020B0604020202020204" pitchFamily="34" charset="0"/>
              <a:cs typeface="Arial" panose="020B0604020202020204" pitchFamily="34" charset="0"/>
            </a:endParaRPr>
          </a:p>
          <a:p>
            <a:pPr eaLnBrk="1" hangingPunct="1"/>
            <a:r>
              <a:rPr lang="en-US" altLang="en-US" sz="3500" dirty="0">
                <a:solidFill>
                  <a:schemeClr val="bg1"/>
                </a:solidFill>
                <a:latin typeface="Arial" panose="020B0604020202020204" pitchFamily="34" charset="0"/>
                <a:cs typeface="Arial" panose="020B0604020202020204" pitchFamily="34" charset="0"/>
              </a:rPr>
              <a:t>Phone: +84 906 086 168</a:t>
            </a:r>
          </a:p>
          <a:p>
            <a:pPr eaLnBrk="1" hangingPunct="1"/>
            <a:r>
              <a:rPr lang="en-US" altLang="en-US" sz="3500" dirty="0">
                <a:solidFill>
                  <a:schemeClr val="bg1"/>
                </a:solidFill>
                <a:latin typeface="Arial" panose="020B0604020202020204" pitchFamily="34" charset="0"/>
                <a:cs typeface="Arial" panose="020B0604020202020204" pitchFamily="34" charset="0"/>
              </a:rPr>
              <a:t>Website: </a:t>
            </a:r>
          </a:p>
        </p:txBody>
      </p:sp>
      <p:sp>
        <p:nvSpPr>
          <p:cNvPr id="2065" name="TextBox 20"/>
          <p:cNvSpPr txBox="1">
            <a:spLocks noChangeArrowheads="1"/>
          </p:cNvSpPr>
          <p:nvPr/>
        </p:nvSpPr>
        <p:spPr bwMode="auto">
          <a:xfrm>
            <a:off x="647700" y="7940675"/>
            <a:ext cx="9547225" cy="8217634"/>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5000">
                <a:solidFill>
                  <a:schemeClr val="tx1"/>
                </a:solidFill>
                <a:latin typeface="Calibri" panose="020F0502020204030204" pitchFamily="34" charset="0"/>
              </a:defRPr>
            </a:lvl1pPr>
            <a:lvl2pPr marL="742950" indent="-285750">
              <a:defRPr sz="5000">
                <a:solidFill>
                  <a:schemeClr val="tx1"/>
                </a:solidFill>
                <a:latin typeface="Calibri" panose="020F0502020204030204" pitchFamily="34" charset="0"/>
              </a:defRPr>
            </a:lvl2pPr>
            <a:lvl3pPr marL="1143000" indent="-228600">
              <a:defRPr sz="5000">
                <a:solidFill>
                  <a:schemeClr val="tx1"/>
                </a:solidFill>
                <a:latin typeface="Calibri" panose="020F0502020204030204" pitchFamily="34" charset="0"/>
              </a:defRPr>
            </a:lvl3pPr>
            <a:lvl4pPr marL="1600200" indent="-228600">
              <a:defRPr sz="5000">
                <a:solidFill>
                  <a:schemeClr val="tx1"/>
                </a:solidFill>
                <a:latin typeface="Calibri" panose="020F0502020204030204" pitchFamily="34" charset="0"/>
              </a:defRPr>
            </a:lvl4pPr>
            <a:lvl5pPr marL="2057400" indent="-228600">
              <a:defRPr sz="5000">
                <a:solidFill>
                  <a:schemeClr val="tx1"/>
                </a:solidFill>
                <a:latin typeface="Calibri" panose="020F0502020204030204" pitchFamily="34" charset="0"/>
              </a:defRPr>
            </a:lvl5pPr>
            <a:lvl6pPr marL="2514600" indent="-228600" defTabSz="2571750" fontAlgn="base">
              <a:spcBef>
                <a:spcPct val="0"/>
              </a:spcBef>
              <a:spcAft>
                <a:spcPct val="0"/>
              </a:spcAft>
              <a:defRPr sz="5000">
                <a:solidFill>
                  <a:schemeClr val="tx1"/>
                </a:solidFill>
                <a:latin typeface="Calibri" panose="020F0502020204030204" pitchFamily="34" charset="0"/>
              </a:defRPr>
            </a:lvl6pPr>
            <a:lvl7pPr marL="2971800" indent="-228600" defTabSz="2571750" fontAlgn="base">
              <a:spcBef>
                <a:spcPct val="0"/>
              </a:spcBef>
              <a:spcAft>
                <a:spcPct val="0"/>
              </a:spcAft>
              <a:defRPr sz="5000">
                <a:solidFill>
                  <a:schemeClr val="tx1"/>
                </a:solidFill>
                <a:latin typeface="Calibri" panose="020F0502020204030204" pitchFamily="34" charset="0"/>
              </a:defRPr>
            </a:lvl7pPr>
            <a:lvl8pPr marL="3429000" indent="-228600" defTabSz="2571750" fontAlgn="base">
              <a:spcBef>
                <a:spcPct val="0"/>
              </a:spcBef>
              <a:spcAft>
                <a:spcPct val="0"/>
              </a:spcAft>
              <a:defRPr sz="5000">
                <a:solidFill>
                  <a:schemeClr val="tx1"/>
                </a:solidFill>
                <a:latin typeface="Calibri" panose="020F0502020204030204" pitchFamily="34" charset="0"/>
              </a:defRPr>
            </a:lvl8pPr>
            <a:lvl9pPr marL="3886200" indent="-228600" defTabSz="2571750" fontAlgn="base">
              <a:spcBef>
                <a:spcPct val="0"/>
              </a:spcBef>
              <a:spcAft>
                <a:spcPct val="0"/>
              </a:spcAft>
              <a:defRPr sz="5000">
                <a:solidFill>
                  <a:schemeClr val="tx1"/>
                </a:solidFill>
                <a:latin typeface="Calibri" panose="020F0502020204030204" pitchFamily="34" charset="0"/>
              </a:defRPr>
            </a:lvl9pPr>
          </a:lstStyle>
          <a:p>
            <a:pPr algn="just"/>
            <a:r>
              <a:rPr lang="en-US" sz="2400" b="1" i="1" dirty="0" smtClean="0">
                <a:latin typeface="Arial" panose="020B0604020202020204" pitchFamily="34" charset="0"/>
                <a:cs typeface="Arial" panose="020B0604020202020204" pitchFamily="34" charset="0"/>
              </a:rPr>
              <a:t>Objective</a:t>
            </a:r>
            <a:r>
              <a:rPr lang="en-US" sz="2400" b="1" i="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This study was designed characteristics of 12 lead electrocardiogram to compare the position of accessory pathway in the typical Wolff-Parkinson-White syndrome, can be build a new electrocardiogram algorithm for the localization of accessory pathways. </a:t>
            </a:r>
            <a:r>
              <a:rPr lang="en-US" sz="2400" b="1" i="1" dirty="0">
                <a:latin typeface="Arial" panose="020B0604020202020204" pitchFamily="34" charset="0"/>
                <a:cs typeface="Arial" panose="020B0604020202020204" pitchFamily="34" charset="0"/>
              </a:rPr>
              <a:t>Subject and method:</a:t>
            </a:r>
            <a:r>
              <a:rPr lang="en-US" sz="2400" dirty="0">
                <a:latin typeface="Arial" panose="020B0604020202020204" pitchFamily="34" charset="0"/>
                <a:cs typeface="Arial" panose="020B0604020202020204" pitchFamily="34" charset="0"/>
              </a:rPr>
              <a:t> In 189 patients with typical Wolff-Parkinson-White syndrome have a single </a:t>
            </a:r>
            <a:r>
              <a:rPr lang="en-US" sz="2400" dirty="0" err="1">
                <a:latin typeface="Arial" panose="020B0604020202020204" pitchFamily="34" charset="0"/>
                <a:cs typeface="Arial" panose="020B0604020202020204" pitchFamily="34" charset="0"/>
              </a:rPr>
              <a:t>anterogradely</a:t>
            </a:r>
            <a:r>
              <a:rPr lang="en-US" sz="2400" dirty="0">
                <a:latin typeface="Arial" panose="020B0604020202020204" pitchFamily="34" charset="0"/>
                <a:cs typeface="Arial" panose="020B0604020202020204" pitchFamily="34" charset="0"/>
              </a:rPr>
              <a:t> conducting accessory pathways on 12-lead electrocardiogram parameters were compared with the localization of accessory pathways identified by successful radiofrequency catheter ablation. </a:t>
            </a:r>
            <a:r>
              <a:rPr lang="en-US" sz="2400" b="1" i="1" dirty="0">
                <a:latin typeface="Arial" panose="020B0604020202020204" pitchFamily="34" charset="0"/>
                <a:cs typeface="Arial" panose="020B0604020202020204" pitchFamily="34" charset="0"/>
              </a:rPr>
              <a:t>Result:</a:t>
            </a:r>
            <a:r>
              <a:rPr lang="en-US" sz="2400" dirty="0">
                <a:latin typeface="Arial" panose="020B0604020202020204" pitchFamily="34" charset="0"/>
                <a:cs typeface="Arial" panose="020B0604020202020204" pitchFamily="34" charset="0"/>
              </a:rPr>
              <a:t> We found that the 12 lead electrocardiogram parameters in typical Wolff-Parkinson-White syndrome such as polarity delta wave in </a:t>
            </a:r>
            <a:r>
              <a:rPr lang="en-US" sz="2400" dirty="0" err="1">
                <a:latin typeface="Arial" panose="020B0604020202020204" pitchFamily="34" charset="0"/>
                <a:cs typeface="Arial" panose="020B0604020202020204" pitchFamily="34" charset="0"/>
              </a:rPr>
              <a:t>V1</a:t>
            </a:r>
            <a:r>
              <a:rPr lang="en-US" sz="2400" dirty="0">
                <a:latin typeface="Arial" panose="020B0604020202020204" pitchFamily="34" charset="0"/>
                <a:cs typeface="Arial" panose="020B0604020202020204" pitchFamily="34" charset="0"/>
              </a:rPr>
              <a:t>, R/S ratio in </a:t>
            </a:r>
            <a:r>
              <a:rPr lang="en-US" sz="2400" dirty="0" err="1">
                <a:latin typeface="Arial" panose="020B0604020202020204" pitchFamily="34" charset="0"/>
                <a:cs typeface="Arial" panose="020B0604020202020204" pitchFamily="34" charset="0"/>
              </a:rPr>
              <a:t>V1</a:t>
            </a:r>
            <a:r>
              <a:rPr lang="en-US" sz="2400" dirty="0">
                <a:latin typeface="Arial" panose="020B0604020202020204" pitchFamily="34" charset="0"/>
                <a:cs typeface="Arial" panose="020B0604020202020204" pitchFamily="34" charset="0"/>
              </a:rPr>
              <a:t>, the transition of the </a:t>
            </a:r>
            <a:r>
              <a:rPr lang="en-US" sz="2400" dirty="0" err="1">
                <a:latin typeface="Arial" panose="020B0604020202020204" pitchFamily="34" charset="0"/>
                <a:cs typeface="Arial" panose="020B0604020202020204" pitchFamily="34" charset="0"/>
              </a:rPr>
              <a:t>QRS</a:t>
            </a:r>
            <a:r>
              <a:rPr lang="en-US" sz="2400" dirty="0">
                <a:latin typeface="Arial" panose="020B0604020202020204" pitchFamily="34" charset="0"/>
                <a:cs typeface="Arial" panose="020B0604020202020204" pitchFamily="34" charset="0"/>
              </a:rPr>
              <a:t> complex, polarity delta wave/polarity </a:t>
            </a:r>
            <a:r>
              <a:rPr lang="en-US" sz="2400" dirty="0" err="1">
                <a:latin typeface="Arial" panose="020B0604020202020204" pitchFamily="34" charset="0"/>
                <a:cs typeface="Arial" panose="020B0604020202020204" pitchFamily="34" charset="0"/>
              </a:rPr>
              <a:t>QRS</a:t>
            </a:r>
            <a:r>
              <a:rPr lang="en-US" sz="2400" dirty="0">
                <a:latin typeface="Arial" panose="020B0604020202020204" pitchFamily="34" charset="0"/>
                <a:cs typeface="Arial" panose="020B0604020202020204" pitchFamily="34" charset="0"/>
              </a:rPr>
              <a:t> complex and morphology </a:t>
            </a:r>
            <a:r>
              <a:rPr lang="en-US" sz="2400" dirty="0" err="1">
                <a:latin typeface="Arial" panose="020B0604020202020204" pitchFamily="34" charset="0"/>
                <a:cs typeface="Arial" panose="020B0604020202020204" pitchFamily="34" charset="0"/>
              </a:rPr>
              <a:t>QRS</a:t>
            </a:r>
            <a:r>
              <a:rPr lang="en-US" sz="2400" dirty="0">
                <a:latin typeface="Arial" panose="020B0604020202020204" pitchFamily="34" charset="0"/>
                <a:cs typeface="Arial" panose="020B0604020202020204" pitchFamily="34" charset="0"/>
              </a:rPr>
              <a:t> was “</a:t>
            </a:r>
            <a:r>
              <a:rPr lang="en-US" sz="2400" dirty="0" err="1">
                <a:latin typeface="Arial" panose="020B0604020202020204" pitchFamily="34" charset="0"/>
                <a:cs typeface="Arial" panose="020B0604020202020204" pitchFamily="34" charset="0"/>
              </a:rPr>
              <a:t>QRS</a:t>
            </a:r>
            <a:r>
              <a:rPr lang="en-US" sz="2400" dirty="0">
                <a:latin typeface="Arial" panose="020B0604020202020204" pitchFamily="34" charset="0"/>
                <a:cs typeface="Arial" panose="020B0604020202020204" pitchFamily="34" charset="0"/>
              </a:rPr>
              <a:t> pattern” in inferior (DII, DIII, </a:t>
            </a:r>
            <a:r>
              <a:rPr lang="en-US" sz="2400" dirty="0" err="1">
                <a:latin typeface="Arial" panose="020B0604020202020204" pitchFamily="34" charset="0"/>
                <a:cs typeface="Arial" panose="020B0604020202020204" pitchFamily="34" charset="0"/>
              </a:rPr>
              <a:t>AVF</a:t>
            </a:r>
            <a:r>
              <a:rPr lang="en-US" sz="2400" dirty="0">
                <a:latin typeface="Arial" panose="020B0604020202020204" pitchFamily="34" charset="0"/>
                <a:cs typeface="Arial" panose="020B0604020202020204" pitchFamily="34" charset="0"/>
              </a:rPr>
              <a:t>) leads in diagnosis for the localization of accessory pathways by with </a:t>
            </a:r>
            <a:r>
              <a:rPr lang="en-US" sz="2400" dirty="0" err="1">
                <a:latin typeface="Arial" panose="020B0604020202020204" pitchFamily="34" charset="0"/>
                <a:cs typeface="Arial" panose="020B0604020202020204" pitchFamily="34" charset="0"/>
              </a:rPr>
              <a:t>hight</a:t>
            </a:r>
            <a:r>
              <a:rPr lang="en-US" sz="2400" dirty="0">
                <a:latin typeface="Arial" panose="020B0604020202020204" pitchFamily="34" charset="0"/>
                <a:cs typeface="Arial" panose="020B0604020202020204" pitchFamily="34" charset="0"/>
              </a:rPr>
              <a:t> accuracy predicted from 74.5% to 100%. </a:t>
            </a:r>
            <a:r>
              <a:rPr lang="en-US" sz="2400" b="1" i="1" dirty="0">
                <a:latin typeface="Arial" panose="020B0604020202020204" pitchFamily="34" charset="0"/>
                <a:cs typeface="Arial" panose="020B0604020202020204" pitchFamily="34" charset="0"/>
              </a:rPr>
              <a:t>Conclusion:</a:t>
            </a:r>
            <a:r>
              <a:rPr lang="en-US" sz="2400" dirty="0">
                <a:latin typeface="Arial" panose="020B0604020202020204" pitchFamily="34" charset="0"/>
                <a:cs typeface="Arial" panose="020B0604020202020204" pitchFamily="34" charset="0"/>
              </a:rPr>
              <a:t> The surface electrocardiogram parameters in typical Wolff-Parkinson-White syndrome closely related to accessory pathways localization and can be used to a new electrocardiogram algorithm for the localization of accessory pathways by using simple parameters as above.</a:t>
            </a:r>
          </a:p>
          <a:p>
            <a:pPr algn="just"/>
            <a:r>
              <a:rPr lang="en-US" sz="2400" b="1" i="1" dirty="0">
                <a:latin typeface="Arial" panose="020B0604020202020204" pitchFamily="34" charset="0"/>
                <a:cs typeface="Arial" panose="020B0604020202020204" pitchFamily="34" charset="0"/>
              </a:rPr>
              <a:t>Keywords:</a:t>
            </a:r>
            <a:r>
              <a:rPr lang="en-US" sz="2400" dirty="0">
                <a:latin typeface="Arial" panose="020B0604020202020204" pitchFamily="34" charset="0"/>
                <a:cs typeface="Arial" panose="020B0604020202020204" pitchFamily="34" charset="0"/>
              </a:rPr>
              <a:t> Localization of accessory pathways, 12-lead </a:t>
            </a:r>
            <a:r>
              <a:rPr lang="en-US" sz="2400" dirty="0" err="1">
                <a:latin typeface="Arial" panose="020B0604020202020204" pitchFamily="34" charset="0"/>
                <a:cs typeface="Arial" panose="020B0604020202020204" pitchFamily="34" charset="0"/>
              </a:rPr>
              <a:t>ECG</a:t>
            </a:r>
            <a:r>
              <a:rPr lang="en-US" sz="2400" dirty="0">
                <a:latin typeface="Arial" panose="020B0604020202020204" pitchFamily="34" charset="0"/>
                <a:cs typeface="Arial" panose="020B0604020202020204" pitchFamily="34" charset="0"/>
              </a:rPr>
              <a:t>, electrocardiogram algorithm, Wolff-Parkinson-White syndrome</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2066" name="TextBox 21"/>
          <p:cNvSpPr txBox="1">
            <a:spLocks noChangeArrowheads="1"/>
          </p:cNvSpPr>
          <p:nvPr/>
        </p:nvSpPr>
        <p:spPr bwMode="auto">
          <a:xfrm>
            <a:off x="10780713" y="7940675"/>
            <a:ext cx="9559925" cy="7109639"/>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5000">
                <a:solidFill>
                  <a:schemeClr val="tx1"/>
                </a:solidFill>
                <a:latin typeface="Calibri" panose="020F0502020204030204" pitchFamily="34" charset="0"/>
              </a:defRPr>
            </a:lvl1pPr>
            <a:lvl2pPr marL="742950" indent="-285750">
              <a:defRPr sz="5000">
                <a:solidFill>
                  <a:schemeClr val="tx1"/>
                </a:solidFill>
                <a:latin typeface="Calibri" panose="020F0502020204030204" pitchFamily="34" charset="0"/>
              </a:defRPr>
            </a:lvl2pPr>
            <a:lvl3pPr marL="1143000" indent="-228600">
              <a:defRPr sz="5000">
                <a:solidFill>
                  <a:schemeClr val="tx1"/>
                </a:solidFill>
                <a:latin typeface="Calibri" panose="020F0502020204030204" pitchFamily="34" charset="0"/>
              </a:defRPr>
            </a:lvl3pPr>
            <a:lvl4pPr marL="1600200" indent="-228600">
              <a:defRPr sz="5000">
                <a:solidFill>
                  <a:schemeClr val="tx1"/>
                </a:solidFill>
                <a:latin typeface="Calibri" panose="020F0502020204030204" pitchFamily="34" charset="0"/>
              </a:defRPr>
            </a:lvl4pPr>
            <a:lvl5pPr marL="2057400" indent="-228600">
              <a:defRPr sz="5000">
                <a:solidFill>
                  <a:schemeClr val="tx1"/>
                </a:solidFill>
                <a:latin typeface="Calibri" panose="020F0502020204030204" pitchFamily="34" charset="0"/>
              </a:defRPr>
            </a:lvl5pPr>
            <a:lvl6pPr marL="2514600" indent="-228600" defTabSz="2571750" fontAlgn="base">
              <a:spcBef>
                <a:spcPct val="0"/>
              </a:spcBef>
              <a:spcAft>
                <a:spcPct val="0"/>
              </a:spcAft>
              <a:defRPr sz="5000">
                <a:solidFill>
                  <a:schemeClr val="tx1"/>
                </a:solidFill>
                <a:latin typeface="Calibri" panose="020F0502020204030204" pitchFamily="34" charset="0"/>
              </a:defRPr>
            </a:lvl6pPr>
            <a:lvl7pPr marL="2971800" indent="-228600" defTabSz="2571750" fontAlgn="base">
              <a:spcBef>
                <a:spcPct val="0"/>
              </a:spcBef>
              <a:spcAft>
                <a:spcPct val="0"/>
              </a:spcAft>
              <a:defRPr sz="5000">
                <a:solidFill>
                  <a:schemeClr val="tx1"/>
                </a:solidFill>
                <a:latin typeface="Calibri" panose="020F0502020204030204" pitchFamily="34" charset="0"/>
              </a:defRPr>
            </a:lvl7pPr>
            <a:lvl8pPr marL="3429000" indent="-228600" defTabSz="2571750" fontAlgn="base">
              <a:spcBef>
                <a:spcPct val="0"/>
              </a:spcBef>
              <a:spcAft>
                <a:spcPct val="0"/>
              </a:spcAft>
              <a:defRPr sz="5000">
                <a:solidFill>
                  <a:schemeClr val="tx1"/>
                </a:solidFill>
                <a:latin typeface="Calibri" panose="020F0502020204030204" pitchFamily="34" charset="0"/>
              </a:defRPr>
            </a:lvl8pPr>
            <a:lvl9pPr marL="3886200" indent="-228600" defTabSz="2571750" fontAlgn="base">
              <a:spcBef>
                <a:spcPct val="0"/>
              </a:spcBef>
              <a:spcAft>
                <a:spcPct val="0"/>
              </a:spcAft>
              <a:defRPr sz="5000">
                <a:solidFill>
                  <a:schemeClr val="tx1"/>
                </a:solidFill>
                <a:latin typeface="Calibri" panose="020F0502020204030204" pitchFamily="34" charset="0"/>
              </a:defRPr>
            </a:lvl9pPr>
          </a:lstStyle>
          <a:p>
            <a:pPr algn="just"/>
            <a:r>
              <a:rPr lang="vi-VN" alt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Wolff-Parkinson-White (WPW)</a:t>
            </a:r>
            <a:r>
              <a:rPr lang="en-US" sz="2400" dirty="0">
                <a:latin typeface="Arial" panose="020B0604020202020204" pitchFamily="34" charset="0"/>
                <a:cs typeface="Arial" panose="020B0604020202020204" pitchFamily="34" charset="0"/>
              </a:rPr>
              <a:t> syndrome associated with an accessory AV connection (called Kent Bundle); The 12-lead </a:t>
            </a:r>
            <a:r>
              <a:rPr lang="en-US" sz="2400" dirty="0" err="1">
                <a:latin typeface="Arial" panose="020B0604020202020204" pitchFamily="34" charset="0"/>
                <a:cs typeface="Arial" panose="020B0604020202020204" pitchFamily="34" charset="0"/>
              </a:rPr>
              <a:t>ECG</a:t>
            </a:r>
            <a:r>
              <a:rPr lang="en-US" sz="2400" dirty="0">
                <a:latin typeface="Arial" panose="020B0604020202020204" pitchFamily="34" charset="0"/>
                <a:cs typeface="Arial" panose="020B0604020202020204" pitchFamily="34" charset="0"/>
              </a:rPr>
              <a:t> is characterized by a shortened PR, prolonged </a:t>
            </a:r>
            <a:r>
              <a:rPr lang="en-US" sz="2400" dirty="0" err="1">
                <a:latin typeface="Arial" panose="020B0604020202020204" pitchFamily="34" charset="0"/>
                <a:cs typeface="Arial" panose="020B0604020202020204" pitchFamily="34" charset="0"/>
              </a:rPr>
              <a:t>QRS</a:t>
            </a:r>
            <a:r>
              <a:rPr lang="en-US" sz="2400" dirty="0">
                <a:latin typeface="Arial" panose="020B0604020202020204" pitchFamily="34" charset="0"/>
                <a:cs typeface="Arial" panose="020B0604020202020204" pitchFamily="34" charset="0"/>
              </a:rPr>
              <a:t>, with Delta wave </a:t>
            </a:r>
            <a:r>
              <a:rPr lang="en-US" sz="2400" dirty="0" smtClean="0">
                <a:latin typeface="Arial" panose="020B0604020202020204" pitchFamily="34" charset="0"/>
                <a:cs typeface="Arial" panose="020B0604020202020204" pitchFamily="34" charset="0"/>
              </a:rPr>
              <a:t>[1], [2]</a:t>
            </a:r>
            <a:r>
              <a:rPr lang="vi-VN"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Nowaday</a:t>
            </a:r>
            <a:r>
              <a:rPr lang="en-US" sz="2400" dirty="0">
                <a:latin typeface="Arial" panose="020B0604020202020204" pitchFamily="34" charset="0"/>
                <a:cs typeface="Arial" panose="020B0604020202020204" pitchFamily="34" charset="0"/>
              </a:rPr>
              <a:t>, Radiofrequency catheter ablation (</a:t>
            </a:r>
            <a:r>
              <a:rPr lang="en-US" sz="2400" dirty="0" err="1">
                <a:latin typeface="Arial" panose="020B0604020202020204" pitchFamily="34" charset="0"/>
                <a:cs typeface="Arial" panose="020B0604020202020204" pitchFamily="34" charset="0"/>
              </a:rPr>
              <a:t>RCFA</a:t>
            </a:r>
            <a:r>
              <a:rPr lang="en-US" sz="2400" dirty="0">
                <a:latin typeface="Arial" panose="020B0604020202020204" pitchFamily="34" charset="0"/>
                <a:cs typeface="Arial" panose="020B0604020202020204" pitchFamily="34" charset="0"/>
              </a:rPr>
              <a:t>) of Accessory pathway (AP) requires precise localization of the AP along the mitral and tricuspid annulus (gold standard</a:t>
            </a:r>
            <a:r>
              <a:rPr lang="en-US" sz="2400" dirty="0" smtClean="0">
                <a:latin typeface="Arial" panose="020B0604020202020204" pitchFamily="34" charset="0"/>
                <a:cs typeface="Arial" panose="020B0604020202020204" pitchFamily="34" charset="0"/>
              </a:rPr>
              <a:t>) [2]. </a:t>
            </a:r>
            <a:r>
              <a:rPr lang="en-US" sz="2400" dirty="0">
                <a:latin typeface="Arial" panose="020B0604020202020204" pitchFamily="34" charset="0"/>
                <a:cs typeface="Arial" panose="020B0604020202020204" pitchFamily="34" charset="0"/>
              </a:rPr>
              <a:t>12-lead </a:t>
            </a:r>
            <a:r>
              <a:rPr lang="en-US" sz="2400" dirty="0" err="1">
                <a:latin typeface="Arial" panose="020B0604020202020204" pitchFamily="34" charset="0"/>
                <a:cs typeface="Arial" panose="020B0604020202020204" pitchFamily="34" charset="0"/>
              </a:rPr>
              <a:t>ECG</a:t>
            </a:r>
            <a:r>
              <a:rPr lang="en-US" sz="2400" dirty="0">
                <a:latin typeface="Arial" panose="020B0604020202020204" pitchFamily="34" charset="0"/>
                <a:cs typeface="Arial" panose="020B0604020202020204" pitchFamily="34" charset="0"/>
              </a:rPr>
              <a:t> is the first step for localization of AP in patients with </a:t>
            </a:r>
            <a:r>
              <a:rPr lang="en-US" sz="2400" dirty="0" err="1">
                <a:latin typeface="Arial" panose="020B0604020202020204" pitchFamily="34" charset="0"/>
                <a:cs typeface="Arial" panose="020B0604020202020204" pitchFamily="34" charset="0"/>
              </a:rPr>
              <a:t>WPW</a:t>
            </a:r>
            <a:r>
              <a:rPr lang="en-US" sz="2400" dirty="0">
                <a:latin typeface="Arial" panose="020B0604020202020204" pitchFamily="34" charset="0"/>
                <a:cs typeface="Arial" panose="020B0604020202020204" pitchFamily="34" charset="0"/>
              </a:rPr>
              <a:t> syndrome, still now. The data Obtained from the </a:t>
            </a:r>
            <a:r>
              <a:rPr lang="en-US" sz="2400" dirty="0" err="1">
                <a:latin typeface="Arial" panose="020B0604020202020204" pitchFamily="34" charset="0"/>
                <a:cs typeface="Arial" panose="020B0604020202020204" pitchFamily="34" charset="0"/>
              </a:rPr>
              <a:t>ECG</a:t>
            </a:r>
            <a:r>
              <a:rPr lang="en-US" sz="2400" dirty="0">
                <a:latin typeface="Arial" panose="020B0604020202020204" pitchFamily="34" charset="0"/>
                <a:cs typeface="Arial" panose="020B0604020202020204" pitchFamily="34" charset="0"/>
              </a:rPr>
              <a:t> parameters can be helpful in planning and shortening the </a:t>
            </a:r>
            <a:r>
              <a:rPr lang="en-US" sz="2400" dirty="0" err="1">
                <a:latin typeface="Arial" panose="020B0604020202020204" pitchFamily="34" charset="0"/>
                <a:cs typeface="Arial" panose="020B0604020202020204" pitchFamily="34" charset="0"/>
              </a:rPr>
              <a:t>RCFA</a:t>
            </a:r>
            <a:r>
              <a:rPr lang="en-US" sz="2400" dirty="0">
                <a:latin typeface="Arial" panose="020B0604020202020204" pitchFamily="34" charset="0"/>
                <a:cs typeface="Arial" panose="020B0604020202020204" pitchFamily="34" charset="0"/>
              </a:rPr>
              <a:t> and X-ray </a:t>
            </a:r>
            <a:r>
              <a:rPr lang="en-US" sz="2400" dirty="0" smtClean="0">
                <a:latin typeface="Arial" panose="020B0604020202020204" pitchFamily="34" charset="0"/>
                <a:cs typeface="Arial" panose="020B0604020202020204" pitchFamily="34" charset="0"/>
              </a:rPr>
              <a:t>procedure [2], </a:t>
            </a:r>
            <a:r>
              <a:rPr lang="en-US" sz="2400" dirty="0">
                <a:latin typeface="Arial" panose="020B0604020202020204" pitchFamily="34" charset="0"/>
                <a:cs typeface="Arial" panose="020B0604020202020204" pitchFamily="34" charset="0"/>
              </a:rPr>
              <a:t>[3]. </a:t>
            </a:r>
          </a:p>
          <a:p>
            <a:pPr algn="just"/>
            <a:r>
              <a:rPr lang="en-US" sz="2400" dirty="0">
                <a:latin typeface="Arial" panose="020B0604020202020204" pitchFamily="34" charset="0"/>
                <a:cs typeface="Arial" panose="020B0604020202020204" pitchFamily="34" charset="0"/>
              </a:rPr>
              <a:t>            Some algorithms based on </a:t>
            </a:r>
            <a:r>
              <a:rPr lang="en-US" sz="2400" dirty="0" err="1">
                <a:latin typeface="Arial" panose="020B0604020202020204" pitchFamily="34" charset="0"/>
                <a:cs typeface="Arial" panose="020B0604020202020204" pitchFamily="34" charset="0"/>
              </a:rPr>
              <a:t>ECG</a:t>
            </a:r>
            <a:r>
              <a:rPr lang="en-US" sz="2400" dirty="0">
                <a:latin typeface="Arial" panose="020B0604020202020204" pitchFamily="34" charset="0"/>
                <a:cs typeface="Arial" panose="020B0604020202020204" pitchFamily="34" charset="0"/>
              </a:rPr>
              <a:t> criteria have been published predicting locations of accessory pathways. However, many studies known to be difficult to ablate as compared to those in other locations, some </a:t>
            </a:r>
            <a:r>
              <a:rPr lang="en-US" sz="2400" dirty="0" err="1">
                <a:latin typeface="Arial" panose="020B0604020202020204" pitchFamily="34" charset="0"/>
                <a:cs typeface="Arial" panose="020B0604020202020204" pitchFamily="34" charset="0"/>
              </a:rPr>
              <a:t>ECG</a:t>
            </a:r>
            <a:r>
              <a:rPr lang="en-US" sz="2400" dirty="0">
                <a:latin typeface="Arial" panose="020B0604020202020204" pitchFamily="34" charset="0"/>
                <a:cs typeface="Arial" panose="020B0604020202020204" pitchFamily="34" charset="0"/>
              </a:rPr>
              <a:t> algorithms had difficult </a:t>
            </a:r>
            <a:r>
              <a:rPr lang="en-US" sz="2400" dirty="0" err="1">
                <a:latin typeface="Arial" panose="020B0604020202020204" pitchFamily="34" charset="0"/>
                <a:cs typeface="Arial" panose="020B0604020202020204" pitchFamily="34" charset="0"/>
              </a:rPr>
              <a:t>paramaters</a:t>
            </a:r>
            <a:r>
              <a:rPr lang="en-US" sz="2400" dirty="0">
                <a:latin typeface="Arial" panose="020B0604020202020204" pitchFamily="34" charset="0"/>
                <a:cs typeface="Arial" panose="020B0604020202020204" pitchFamily="34" charset="0"/>
              </a:rPr>
              <a:t> in using or only for some locations [1], [2], [3], [4], [[5]. Therefore, the purpose of this study was to </a:t>
            </a:r>
            <a:r>
              <a:rPr lang="en-US" sz="2400" dirty="0" err="1">
                <a:latin typeface="Arial" panose="020B0604020202020204" pitchFamily="34" charset="0"/>
                <a:cs typeface="Arial" panose="020B0604020202020204" pitchFamily="34" charset="0"/>
              </a:rPr>
              <a:t>analyse</a:t>
            </a:r>
            <a:r>
              <a:rPr lang="en-US" sz="2400" dirty="0">
                <a:latin typeface="Arial" panose="020B0604020202020204" pitchFamily="34" charset="0"/>
                <a:cs typeface="Arial" panose="020B0604020202020204" pitchFamily="34" charset="0"/>
              </a:rPr>
              <a:t> the 12-lead </a:t>
            </a:r>
            <a:r>
              <a:rPr lang="en-US" sz="2400" dirty="0" err="1">
                <a:latin typeface="Arial" panose="020B0604020202020204" pitchFamily="34" charset="0"/>
                <a:cs typeface="Arial" panose="020B0604020202020204" pitchFamily="34" charset="0"/>
              </a:rPr>
              <a:t>ECG</a:t>
            </a:r>
            <a:r>
              <a:rPr lang="en-US" sz="2400" dirty="0">
                <a:latin typeface="Arial" panose="020B0604020202020204" pitchFamily="34" charset="0"/>
                <a:cs typeface="Arial" panose="020B0604020202020204" pitchFamily="34" charset="0"/>
              </a:rPr>
              <a:t> of accessory pathway localization’s successful </a:t>
            </a:r>
            <a:r>
              <a:rPr lang="en-US" sz="2400" dirty="0" err="1">
                <a:latin typeface="Arial" panose="020B0604020202020204" pitchFamily="34" charset="0"/>
                <a:cs typeface="Arial" panose="020B0604020202020204" pitchFamily="34" charset="0"/>
              </a:rPr>
              <a:t>RCFA</a:t>
            </a:r>
            <a:r>
              <a:rPr lang="en-US" sz="2400" dirty="0">
                <a:latin typeface="Arial" panose="020B0604020202020204" pitchFamily="34" charset="0"/>
                <a:cs typeface="Arial" panose="020B0604020202020204" pitchFamily="34" charset="0"/>
              </a:rPr>
              <a:t> to develop new </a:t>
            </a:r>
            <a:r>
              <a:rPr lang="en-US" sz="2400" dirty="0" err="1">
                <a:latin typeface="Arial" panose="020B0604020202020204" pitchFamily="34" charset="0"/>
                <a:cs typeface="Arial" panose="020B0604020202020204" pitchFamily="34" charset="0"/>
              </a:rPr>
              <a:t>ECG</a:t>
            </a:r>
            <a:r>
              <a:rPr lang="en-US" sz="2400" dirty="0">
                <a:latin typeface="Arial" panose="020B0604020202020204" pitchFamily="34" charset="0"/>
                <a:cs typeface="Arial" panose="020B0604020202020204" pitchFamily="34" charset="0"/>
              </a:rPr>
              <a:t> algorithm using simple parameters, and test this algorithm to predict accessory pathway location. </a:t>
            </a:r>
            <a:endParaRPr lang="en-US" altLang="en-US" sz="2400" dirty="0">
              <a:latin typeface="Arial" panose="020B0604020202020204" pitchFamily="34" charset="0"/>
              <a:cs typeface="Arial" panose="020B0604020202020204" pitchFamily="34" charset="0"/>
            </a:endParaRPr>
          </a:p>
        </p:txBody>
      </p:sp>
      <p:sp>
        <p:nvSpPr>
          <p:cNvPr id="24" name="TextBox 23"/>
          <p:cNvSpPr txBox="1"/>
          <p:nvPr/>
        </p:nvSpPr>
        <p:spPr>
          <a:xfrm>
            <a:off x="20894675" y="5951538"/>
            <a:ext cx="9528175" cy="17974151"/>
          </a:xfrm>
          <a:prstGeom prst="rect">
            <a:avLst/>
          </a:prstGeom>
          <a:noFill/>
          <a:ln>
            <a:solidFill>
              <a:srgbClr val="FF0066"/>
            </a:solidFill>
          </a:ln>
        </p:spPr>
        <p:txBody>
          <a:bodyPr>
            <a:spAutoFit/>
          </a:bodyPr>
          <a:lstStyle>
            <a:lvl1pPr indent="457200">
              <a:tabLst>
                <a:tab pos="5368925" algn="l"/>
              </a:tabLst>
              <a:defRPr sz="5000">
                <a:solidFill>
                  <a:schemeClr val="tx1"/>
                </a:solidFill>
                <a:latin typeface="Calibri" panose="020F0502020204030204" pitchFamily="34" charset="0"/>
              </a:defRPr>
            </a:lvl1pPr>
            <a:lvl2pPr marL="742950" indent="-285750">
              <a:tabLst>
                <a:tab pos="5368925" algn="l"/>
              </a:tabLst>
              <a:defRPr sz="5000">
                <a:solidFill>
                  <a:schemeClr val="tx1"/>
                </a:solidFill>
                <a:latin typeface="Calibri" panose="020F0502020204030204" pitchFamily="34" charset="0"/>
              </a:defRPr>
            </a:lvl2pPr>
            <a:lvl3pPr marL="1143000" indent="-228600">
              <a:tabLst>
                <a:tab pos="5368925" algn="l"/>
              </a:tabLst>
              <a:defRPr sz="5000">
                <a:solidFill>
                  <a:schemeClr val="tx1"/>
                </a:solidFill>
                <a:latin typeface="Calibri" panose="020F0502020204030204" pitchFamily="34" charset="0"/>
              </a:defRPr>
            </a:lvl3pPr>
            <a:lvl4pPr marL="1600200" indent="-228600">
              <a:tabLst>
                <a:tab pos="5368925" algn="l"/>
              </a:tabLst>
              <a:defRPr sz="5000">
                <a:solidFill>
                  <a:schemeClr val="tx1"/>
                </a:solidFill>
                <a:latin typeface="Calibri" panose="020F0502020204030204" pitchFamily="34" charset="0"/>
              </a:defRPr>
            </a:lvl4pPr>
            <a:lvl5pPr marL="2057400" indent="-228600">
              <a:tabLst>
                <a:tab pos="5368925" algn="l"/>
              </a:tabLst>
              <a:defRPr sz="5000">
                <a:solidFill>
                  <a:schemeClr val="tx1"/>
                </a:solidFill>
                <a:latin typeface="Calibri" panose="020F0502020204030204" pitchFamily="34" charset="0"/>
              </a:defRPr>
            </a:lvl5pPr>
            <a:lvl6pPr marL="2514600" indent="-228600" fontAlgn="base">
              <a:spcBef>
                <a:spcPct val="0"/>
              </a:spcBef>
              <a:spcAft>
                <a:spcPct val="0"/>
              </a:spcAft>
              <a:tabLst>
                <a:tab pos="5368925" algn="l"/>
              </a:tabLst>
              <a:defRPr sz="5000">
                <a:solidFill>
                  <a:schemeClr val="tx1"/>
                </a:solidFill>
                <a:latin typeface="Calibri" panose="020F0502020204030204" pitchFamily="34" charset="0"/>
              </a:defRPr>
            </a:lvl6pPr>
            <a:lvl7pPr marL="2971800" indent="-228600" fontAlgn="base">
              <a:spcBef>
                <a:spcPct val="0"/>
              </a:spcBef>
              <a:spcAft>
                <a:spcPct val="0"/>
              </a:spcAft>
              <a:tabLst>
                <a:tab pos="5368925" algn="l"/>
              </a:tabLst>
              <a:defRPr sz="5000">
                <a:solidFill>
                  <a:schemeClr val="tx1"/>
                </a:solidFill>
                <a:latin typeface="Calibri" panose="020F0502020204030204" pitchFamily="34" charset="0"/>
              </a:defRPr>
            </a:lvl7pPr>
            <a:lvl8pPr marL="3429000" indent="-228600" fontAlgn="base">
              <a:spcBef>
                <a:spcPct val="0"/>
              </a:spcBef>
              <a:spcAft>
                <a:spcPct val="0"/>
              </a:spcAft>
              <a:tabLst>
                <a:tab pos="5368925" algn="l"/>
              </a:tabLst>
              <a:defRPr sz="5000">
                <a:solidFill>
                  <a:schemeClr val="tx1"/>
                </a:solidFill>
                <a:latin typeface="Calibri" panose="020F0502020204030204" pitchFamily="34" charset="0"/>
              </a:defRPr>
            </a:lvl8pPr>
            <a:lvl9pPr marL="3886200" indent="-228600" fontAlgn="base">
              <a:spcBef>
                <a:spcPct val="0"/>
              </a:spcBef>
              <a:spcAft>
                <a:spcPct val="0"/>
              </a:spcAft>
              <a:tabLst>
                <a:tab pos="5368925" algn="l"/>
              </a:tabLst>
              <a:defRPr sz="5000">
                <a:solidFill>
                  <a:schemeClr val="tx1"/>
                </a:solidFill>
                <a:latin typeface="Calibri" panose="020F0502020204030204" pitchFamily="34" charset="0"/>
              </a:defRPr>
            </a:lvl9pPr>
          </a:lstStyle>
          <a:p>
            <a:pPr algn="ctr" defTabSz="914400"/>
            <a:r>
              <a:rPr lang="en-US" altLang="en-US" sz="1400" dirty="0" smtClean="0">
                <a:latin typeface="Arial" panose="020B0604020202020204" pitchFamily="34" charset="0"/>
                <a:cs typeface="Arial" panose="020B0604020202020204" pitchFamily="34" charset="0"/>
              </a:rPr>
              <a:t>189 patients, 99 men (52.4%) &amp; 90 female (47.6%), p &gt; 0.05, 42.7 ± 14.6 years of age.</a:t>
            </a:r>
            <a:endParaRPr lang="en-US" altLang="en-US" sz="1400" b="1" dirty="0" smtClean="0">
              <a:latin typeface="Arial" panose="020B0604020202020204" pitchFamily="34" charset="0"/>
              <a:cs typeface="Arial" panose="020B0604020202020204" pitchFamily="34" charset="0"/>
            </a:endParaRPr>
          </a:p>
          <a:p>
            <a:pPr defTabSz="914400">
              <a:spcBef>
                <a:spcPct val="20000"/>
              </a:spcBef>
            </a:pPr>
            <a:r>
              <a:rPr lang="en-US" altLang="en-US" sz="1400" b="1" dirty="0" smtClean="0">
                <a:latin typeface="Arial" panose="020B0604020202020204" pitchFamily="34" charset="0"/>
                <a:cs typeface="Arial" panose="020B0604020202020204" pitchFamily="34" charset="0"/>
              </a:rPr>
              <a:t>3.1. Characteristic of 12-lead </a:t>
            </a:r>
            <a:r>
              <a:rPr lang="en-US" altLang="en-US" sz="1400" b="1" dirty="0" err="1" smtClean="0">
                <a:latin typeface="Arial" panose="020B0604020202020204" pitchFamily="34" charset="0"/>
                <a:cs typeface="Arial" panose="020B0604020202020204" pitchFamily="34" charset="0"/>
              </a:rPr>
              <a:t>ECG</a:t>
            </a:r>
            <a:r>
              <a:rPr lang="en-US" altLang="en-US" sz="1400" b="1" dirty="0" smtClean="0">
                <a:latin typeface="Arial" panose="020B0604020202020204" pitchFamily="34" charset="0"/>
                <a:cs typeface="Arial" panose="020B0604020202020204" pitchFamily="34" charset="0"/>
              </a:rPr>
              <a:t> for localization of accessory pathways (n=189)</a:t>
            </a:r>
          </a:p>
          <a:p>
            <a:r>
              <a:rPr lang="en-US" sz="1400" b="1" i="1" dirty="0" smtClean="0">
                <a:latin typeface="Arial" panose="020B0604020202020204" pitchFamily="34" charset="0"/>
                <a:cs typeface="Arial" panose="020B0604020202020204" pitchFamily="34" charset="0"/>
              </a:rPr>
              <a:t>3.1.1</a:t>
            </a:r>
            <a:r>
              <a:rPr lang="en-US" sz="1400" b="1" i="1" dirty="0">
                <a:latin typeface="Arial" panose="020B0604020202020204" pitchFamily="34" charset="0"/>
                <a:cs typeface="Arial" panose="020B0604020202020204" pitchFamily="34" charset="0"/>
              </a:rPr>
              <a:t>. Characterization of delta wave polarity in </a:t>
            </a:r>
            <a:r>
              <a:rPr lang="en-US" sz="1400" b="1" i="1" dirty="0" err="1">
                <a:latin typeface="Arial" panose="020B0604020202020204" pitchFamily="34" charset="0"/>
                <a:cs typeface="Arial" panose="020B0604020202020204" pitchFamily="34" charset="0"/>
              </a:rPr>
              <a:t>V1</a:t>
            </a:r>
            <a:r>
              <a:rPr lang="en-US" sz="1400" b="1" i="1" dirty="0">
                <a:latin typeface="Arial" panose="020B0604020202020204" pitchFamily="34" charset="0"/>
                <a:cs typeface="Arial" panose="020B0604020202020204" pitchFamily="34" charset="0"/>
              </a:rPr>
              <a:t> lead with left or right side accessory pathways:</a:t>
            </a:r>
          </a:p>
          <a:p>
            <a:r>
              <a:rPr lang="en-US" sz="1400" dirty="0" smtClean="0">
                <a:latin typeface="Arial" panose="020B0604020202020204" pitchFamily="34" charset="0"/>
                <a:cs typeface="Arial" panose="020B0604020202020204" pitchFamily="34" charset="0"/>
              </a:rPr>
              <a:t>Left </a:t>
            </a:r>
            <a:r>
              <a:rPr lang="en-US" sz="1400" dirty="0">
                <a:latin typeface="Arial" panose="020B0604020202020204" pitchFamily="34" charset="0"/>
                <a:cs typeface="Arial" panose="020B0604020202020204" pitchFamily="34" charset="0"/>
              </a:rPr>
              <a:t>side group had positive delta wave was most common at </a:t>
            </a:r>
            <a:r>
              <a:rPr lang="en-US" sz="1400" dirty="0" err="1">
                <a:latin typeface="Arial" panose="020B0604020202020204" pitchFamily="34" charset="0"/>
                <a:cs typeface="Arial" panose="020B0604020202020204" pitchFamily="34" charset="0"/>
              </a:rPr>
              <a:t>V1</a:t>
            </a:r>
            <a:r>
              <a:rPr lang="en-US" sz="1400" dirty="0">
                <a:latin typeface="Arial" panose="020B0604020202020204" pitchFamily="34" charset="0"/>
                <a:cs typeface="Arial" panose="020B0604020202020204" pitchFamily="34" charset="0"/>
              </a:rPr>
              <a:t> lead found in 106/109 patients (97.2%) and right side group had negative delta wave was most common at </a:t>
            </a:r>
            <a:r>
              <a:rPr lang="en-US" sz="1400" dirty="0" err="1">
                <a:latin typeface="Arial" panose="020B0604020202020204" pitchFamily="34" charset="0"/>
                <a:cs typeface="Arial" panose="020B0604020202020204" pitchFamily="34" charset="0"/>
              </a:rPr>
              <a:t>V1</a:t>
            </a:r>
            <a:r>
              <a:rPr lang="en-US" sz="1400" dirty="0">
                <a:latin typeface="Arial" panose="020B0604020202020204" pitchFamily="34" charset="0"/>
                <a:cs typeface="Arial" panose="020B0604020202020204" pitchFamily="34" charset="0"/>
              </a:rPr>
              <a:t> lead found in 67/80 patients (83.8%).</a:t>
            </a:r>
            <a:endParaRPr lang="en-US" sz="1400" i="1" dirty="0">
              <a:latin typeface="Arial" panose="020B0604020202020204" pitchFamily="34" charset="0"/>
              <a:cs typeface="Arial" panose="020B0604020202020204" pitchFamily="34" charset="0"/>
            </a:endParaRPr>
          </a:p>
          <a:p>
            <a:r>
              <a:rPr lang="en-US" sz="1400" b="1" i="1" dirty="0">
                <a:latin typeface="Arial" panose="020B0604020202020204" pitchFamily="34" charset="0"/>
                <a:cs typeface="Arial" panose="020B0604020202020204" pitchFamily="34" charset="0"/>
              </a:rPr>
              <a:t>3.1.2. Characterization of the </a:t>
            </a:r>
            <a:r>
              <a:rPr lang="en-US" sz="1400" b="1" i="1" dirty="0" err="1">
                <a:latin typeface="Arial" panose="020B0604020202020204" pitchFamily="34" charset="0"/>
                <a:cs typeface="Arial" panose="020B0604020202020204" pitchFamily="34" charset="0"/>
              </a:rPr>
              <a:t>QRS</a:t>
            </a:r>
            <a:r>
              <a:rPr lang="en-US" sz="1400" b="1" i="1" dirty="0">
                <a:latin typeface="Arial" panose="020B0604020202020204" pitchFamily="34" charset="0"/>
                <a:cs typeface="Arial" panose="020B0604020202020204" pitchFamily="34" charset="0"/>
              </a:rPr>
              <a:t> complex transition on 12-lead </a:t>
            </a:r>
            <a:r>
              <a:rPr lang="en-US" sz="1400" b="1" i="1" dirty="0" err="1">
                <a:latin typeface="Arial" panose="020B0604020202020204" pitchFamily="34" charset="0"/>
                <a:cs typeface="Arial" panose="020B0604020202020204" pitchFamily="34" charset="0"/>
              </a:rPr>
              <a:t>ECG</a:t>
            </a:r>
            <a:r>
              <a:rPr lang="en-US" sz="1400" b="1" i="1" dirty="0">
                <a:latin typeface="Arial" panose="020B0604020202020204" pitchFamily="34" charset="0"/>
                <a:cs typeface="Arial" panose="020B0604020202020204" pitchFamily="34" charset="0"/>
              </a:rPr>
              <a:t> with septal or  free wall lateral location</a:t>
            </a:r>
          </a:p>
          <a:p>
            <a:r>
              <a:rPr lang="en-US" sz="1400" dirty="0" smtClean="0">
                <a:latin typeface="Arial" panose="020B0604020202020204" pitchFamily="34" charset="0"/>
                <a:cs typeface="Arial" panose="020B0604020202020204" pitchFamily="34" charset="0"/>
              </a:rPr>
              <a:t>Classified </a:t>
            </a:r>
            <a:r>
              <a:rPr lang="en-US" sz="1400" dirty="0">
                <a:latin typeface="Arial" panose="020B0604020202020204" pitchFamily="34" charset="0"/>
                <a:cs typeface="Arial" panose="020B0604020202020204" pitchFamily="34" charset="0"/>
              </a:rPr>
              <a:t>transition of septal location was most common at </a:t>
            </a:r>
            <a:r>
              <a:rPr lang="en-US" sz="1400" dirty="0" err="1">
                <a:latin typeface="Arial" panose="020B0604020202020204" pitchFamily="34" charset="0"/>
                <a:cs typeface="Arial" panose="020B0604020202020204" pitchFamily="34" charset="0"/>
              </a:rPr>
              <a:t>V1,V2</a:t>
            </a:r>
            <a:r>
              <a:rPr lang="en-US" sz="1400" dirty="0">
                <a:latin typeface="Arial" panose="020B0604020202020204" pitchFamily="34" charset="0"/>
                <a:cs typeface="Arial" panose="020B0604020202020204" pitchFamily="34" charset="0"/>
              </a:rPr>
              <a:t> lead (between </a:t>
            </a:r>
            <a:r>
              <a:rPr lang="en-US" sz="1400" dirty="0" err="1">
                <a:latin typeface="Arial" panose="020B0604020202020204" pitchFamily="34" charset="0"/>
                <a:cs typeface="Arial" panose="020B0604020202020204" pitchFamily="34" charset="0"/>
              </a:rPr>
              <a:t>V2V3</a:t>
            </a:r>
            <a:r>
              <a:rPr lang="en-US" sz="1400" dirty="0">
                <a:latin typeface="Arial" panose="020B0604020202020204" pitchFamily="34" charset="0"/>
                <a:cs typeface="Arial" panose="020B0604020202020204" pitchFamily="34" charset="0"/>
              </a:rPr>
              <a:t> including) found in 58/65 patients </a:t>
            </a:r>
            <a:r>
              <a:rPr lang="en-US" sz="1400" dirty="0" smtClean="0">
                <a:latin typeface="Arial" panose="020B0604020202020204" pitchFamily="34" charset="0"/>
                <a:cs typeface="Arial" panose="020B0604020202020204" pitchFamily="34" charset="0"/>
              </a:rPr>
              <a:t>(89.2%); </a:t>
            </a:r>
            <a:r>
              <a:rPr lang="en-US" sz="1400" dirty="0">
                <a:latin typeface="Arial" panose="020B0604020202020204" pitchFamily="34" charset="0"/>
                <a:cs typeface="Arial" panose="020B0604020202020204" pitchFamily="34" charset="0"/>
              </a:rPr>
              <a:t>While classified transition of lateral free wall location was most common at after </a:t>
            </a:r>
            <a:r>
              <a:rPr lang="en-US" sz="1400" dirty="0" err="1">
                <a:latin typeface="Arial" panose="020B0604020202020204" pitchFamily="34" charset="0"/>
                <a:cs typeface="Arial" panose="020B0604020202020204" pitchFamily="34" charset="0"/>
              </a:rPr>
              <a:t>V1V2</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V3-V6</a:t>
            </a:r>
            <a:r>
              <a:rPr lang="en-US" sz="1400" dirty="0">
                <a:latin typeface="Arial" panose="020B0604020202020204" pitchFamily="34" charset="0"/>
                <a:cs typeface="Arial" panose="020B0604020202020204" pitchFamily="34" charset="0"/>
              </a:rPr>
              <a:t>)/before </a:t>
            </a:r>
            <a:r>
              <a:rPr lang="en-US" sz="1400" dirty="0" err="1">
                <a:latin typeface="Arial" panose="020B0604020202020204" pitchFamily="34" charset="0"/>
                <a:cs typeface="Arial" panose="020B0604020202020204" pitchFamily="34" charset="0"/>
              </a:rPr>
              <a:t>V1</a:t>
            </a:r>
            <a:r>
              <a:rPr lang="en-US" sz="1400" dirty="0">
                <a:latin typeface="Arial" panose="020B0604020202020204" pitchFamily="34" charset="0"/>
                <a:cs typeface="Arial" panose="020B0604020202020204" pitchFamily="34" charset="0"/>
              </a:rPr>
              <a:t> found in 108/124 </a:t>
            </a:r>
            <a:r>
              <a:rPr lang="en-US" sz="1400" dirty="0" smtClean="0">
                <a:latin typeface="Arial" panose="020B0604020202020204" pitchFamily="34" charset="0"/>
                <a:cs typeface="Arial" panose="020B0604020202020204" pitchFamily="34" charset="0"/>
              </a:rPr>
              <a:t>patients (87.1%). </a:t>
            </a:r>
            <a:r>
              <a:rPr lang="en-US" sz="1400" dirty="0">
                <a:latin typeface="Arial" panose="020B0604020202020204" pitchFamily="34" charset="0"/>
                <a:cs typeface="Arial" panose="020B0604020202020204" pitchFamily="34" charset="0"/>
              </a:rPr>
              <a:t>Right free wall lateral had </a:t>
            </a:r>
            <a:r>
              <a:rPr lang="en-US" sz="1400" dirty="0" err="1">
                <a:latin typeface="Arial" panose="020B0604020202020204" pitchFamily="34" charset="0"/>
                <a:cs typeface="Arial" panose="020B0604020202020204" pitchFamily="34" charset="0"/>
              </a:rPr>
              <a:t>QRS</a:t>
            </a:r>
            <a:r>
              <a:rPr lang="en-US" sz="1400" dirty="0">
                <a:latin typeface="Arial" panose="020B0604020202020204" pitchFamily="34" charset="0"/>
                <a:cs typeface="Arial" panose="020B0604020202020204" pitchFamily="34" charset="0"/>
              </a:rPr>
              <a:t> complex transition at after </a:t>
            </a:r>
            <a:r>
              <a:rPr lang="en-US" sz="1400" dirty="0" err="1">
                <a:latin typeface="Arial" panose="020B0604020202020204" pitchFamily="34" charset="0"/>
                <a:cs typeface="Arial" panose="020B0604020202020204" pitchFamily="34" charset="0"/>
              </a:rPr>
              <a:t>V1V2</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V3-V6</a:t>
            </a:r>
            <a:r>
              <a:rPr lang="en-US" sz="1400" dirty="0">
                <a:latin typeface="Arial" panose="020B0604020202020204" pitchFamily="34" charset="0"/>
                <a:cs typeface="Arial" panose="020B0604020202020204" pitchFamily="34" charset="0"/>
              </a:rPr>
              <a:t>) found in 36/40 patients (90%); Left free wall lateral had </a:t>
            </a:r>
            <a:r>
              <a:rPr lang="en-US" sz="1400" dirty="0" err="1">
                <a:latin typeface="Arial" panose="020B0604020202020204" pitchFamily="34" charset="0"/>
                <a:cs typeface="Arial" panose="020B0604020202020204" pitchFamily="34" charset="0"/>
              </a:rPr>
              <a:t>QRS</a:t>
            </a:r>
            <a:r>
              <a:rPr lang="en-US" sz="1400" dirty="0">
                <a:latin typeface="Arial" panose="020B0604020202020204" pitchFamily="34" charset="0"/>
                <a:cs typeface="Arial" panose="020B0604020202020204" pitchFamily="34" charset="0"/>
              </a:rPr>
              <a:t> complex transition at </a:t>
            </a:r>
            <a:r>
              <a:rPr lang="en-US" sz="1400" dirty="0" err="1">
                <a:latin typeface="Arial" panose="020B0604020202020204" pitchFamily="34" charset="0"/>
                <a:cs typeface="Arial" panose="020B0604020202020204" pitchFamily="34" charset="0"/>
              </a:rPr>
              <a:t>V1V2</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V3-V6</a:t>
            </a:r>
            <a:r>
              <a:rPr lang="en-US" sz="1400" dirty="0">
                <a:latin typeface="Arial" panose="020B0604020202020204" pitchFamily="34" charset="0"/>
                <a:cs typeface="Arial" panose="020B0604020202020204" pitchFamily="34" charset="0"/>
              </a:rPr>
              <a:t>) or before </a:t>
            </a:r>
            <a:r>
              <a:rPr lang="en-US" sz="1400" dirty="0" err="1">
                <a:latin typeface="Arial" panose="020B0604020202020204" pitchFamily="34" charset="0"/>
                <a:cs typeface="Arial" panose="020B0604020202020204" pitchFamily="34" charset="0"/>
              </a:rPr>
              <a:t>V1</a:t>
            </a:r>
            <a:r>
              <a:rPr lang="en-US" sz="1400" dirty="0">
                <a:latin typeface="Arial" panose="020B0604020202020204" pitchFamily="34" charset="0"/>
                <a:cs typeface="Arial" panose="020B0604020202020204" pitchFamily="34" charset="0"/>
              </a:rPr>
              <a:t> lead found in 72/84 patients (85.7%).</a:t>
            </a:r>
          </a:p>
          <a:p>
            <a:r>
              <a:rPr lang="en-US" sz="1400" b="1" i="1" dirty="0">
                <a:latin typeface="Arial" panose="020B0604020202020204" pitchFamily="34" charset="0"/>
                <a:cs typeface="Arial" panose="020B0604020202020204" pitchFamily="34" charset="0"/>
              </a:rPr>
              <a:t>3.1.3. Characterization of delta wave polarity in at least 2/3 inferior lead with </a:t>
            </a:r>
            <a:r>
              <a:rPr lang="en-US" sz="1400" b="1" i="1" dirty="0" err="1">
                <a:latin typeface="Arial" panose="020B0604020202020204" pitchFamily="34" charset="0"/>
                <a:cs typeface="Arial" panose="020B0604020202020204" pitchFamily="34" charset="0"/>
              </a:rPr>
              <a:t>antero</a:t>
            </a:r>
            <a:r>
              <a:rPr lang="en-US" sz="1400" b="1" i="1" dirty="0">
                <a:latin typeface="Arial" panose="020B0604020202020204" pitchFamily="34" charset="0"/>
                <a:cs typeface="Arial" panose="020B0604020202020204" pitchFamily="34" charset="0"/>
              </a:rPr>
              <a:t> or </a:t>
            </a:r>
            <a:r>
              <a:rPr lang="en-US" sz="1400" b="1" i="1" dirty="0" err="1">
                <a:latin typeface="Arial" panose="020B0604020202020204" pitchFamily="34" charset="0"/>
                <a:cs typeface="Arial" panose="020B0604020202020204" pitchFamily="34" charset="0"/>
              </a:rPr>
              <a:t>postero</a:t>
            </a:r>
            <a:r>
              <a:rPr lang="en-US" sz="1400" b="1" i="1" dirty="0">
                <a:latin typeface="Arial" panose="020B0604020202020204" pitchFamily="34" charset="0"/>
                <a:cs typeface="Arial" panose="020B0604020202020204" pitchFamily="34" charset="0"/>
              </a:rPr>
              <a:t> group</a:t>
            </a:r>
          </a:p>
          <a:p>
            <a:r>
              <a:rPr lang="en-US" sz="1400" dirty="0" smtClean="0">
                <a:latin typeface="Arial" panose="020B0604020202020204" pitchFamily="34" charset="0"/>
                <a:cs typeface="Arial" panose="020B0604020202020204" pitchFamily="34" charset="0"/>
              </a:rPr>
              <a:t>Classified </a:t>
            </a:r>
            <a:r>
              <a:rPr lang="en-US" sz="1400" dirty="0" err="1">
                <a:latin typeface="Arial" panose="020B0604020202020204" pitchFamily="34" charset="0"/>
                <a:cs typeface="Arial" panose="020B0604020202020204" pitchFamily="34" charset="0"/>
              </a:rPr>
              <a:t>antero</a:t>
            </a:r>
            <a:r>
              <a:rPr lang="en-US" sz="1400" dirty="0">
                <a:latin typeface="Arial" panose="020B0604020202020204" pitchFamily="34" charset="0"/>
                <a:cs typeface="Arial" panose="020B0604020202020204" pitchFamily="34" charset="0"/>
              </a:rPr>
              <a:t> pathways group had positive delta wave was most common at least 2/3 inferior lead (DII, DIII, </a:t>
            </a:r>
            <a:r>
              <a:rPr lang="en-US" sz="1400" dirty="0" err="1">
                <a:latin typeface="Arial" panose="020B0604020202020204" pitchFamily="34" charset="0"/>
                <a:cs typeface="Arial" panose="020B0604020202020204" pitchFamily="34" charset="0"/>
              </a:rPr>
              <a:t>aVF</a:t>
            </a:r>
            <a:r>
              <a:rPr lang="en-US" sz="1400" dirty="0">
                <a:latin typeface="Arial" panose="020B0604020202020204" pitchFamily="34" charset="0"/>
                <a:cs typeface="Arial" panose="020B0604020202020204" pitchFamily="34" charset="0"/>
              </a:rPr>
              <a:t>) found in 31 of 31 patients (100%); While </a:t>
            </a:r>
            <a:r>
              <a:rPr lang="en-US" sz="1400" dirty="0" err="1">
                <a:latin typeface="Arial" panose="020B0604020202020204" pitchFamily="34" charset="0"/>
                <a:cs typeface="Arial" panose="020B0604020202020204" pitchFamily="34" charset="0"/>
              </a:rPr>
              <a:t>postero</a:t>
            </a:r>
            <a:r>
              <a:rPr lang="en-US" sz="1400" dirty="0">
                <a:latin typeface="Arial" panose="020B0604020202020204" pitchFamily="34" charset="0"/>
                <a:cs typeface="Arial" panose="020B0604020202020204" pitchFamily="34" charset="0"/>
              </a:rPr>
              <a:t> pathways group had negative delta wave was most common at least 2/3 inferior lead found in 81/87 patients (93.1</a:t>
            </a:r>
            <a:r>
              <a:rPr lang="en-US" sz="1400" dirty="0" smtClean="0">
                <a:latin typeface="Arial" panose="020B0604020202020204" pitchFamily="34" charset="0"/>
                <a:cs typeface="Arial" panose="020B0604020202020204" pitchFamily="34" charset="0"/>
              </a:rPr>
              <a:t>%).</a:t>
            </a:r>
            <a:endParaRPr lang="en-US" altLang="en-US" sz="14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US" sz="1400" b="1" dirty="0">
                <a:latin typeface="Arial" panose="020B0604020202020204" pitchFamily="34" charset="0"/>
                <a:cs typeface="Arial" panose="020B0604020202020204" pitchFamily="34" charset="0"/>
              </a:rPr>
              <a:t>3.2. Characterization of 12-lead </a:t>
            </a:r>
            <a:r>
              <a:rPr lang="en-US" sz="1400" b="1" dirty="0" err="1">
                <a:latin typeface="Arial" panose="020B0604020202020204" pitchFamily="34" charset="0"/>
                <a:cs typeface="Arial" panose="020B0604020202020204" pitchFamily="34" charset="0"/>
              </a:rPr>
              <a:t>ECG</a:t>
            </a:r>
            <a:r>
              <a:rPr lang="en-US" sz="1400" b="1" dirty="0">
                <a:latin typeface="Arial" panose="020B0604020202020204" pitchFamily="34" charset="0"/>
                <a:cs typeface="Arial" panose="020B0604020202020204" pitchFamily="34" charset="0"/>
              </a:rPr>
              <a:t> for each localization </a:t>
            </a:r>
            <a:r>
              <a:rPr lang="en-US" sz="1400" b="1" dirty="0" smtClean="0">
                <a:latin typeface="Arial" panose="020B0604020202020204" pitchFamily="34" charset="0"/>
                <a:cs typeface="Arial" panose="020B0604020202020204" pitchFamily="34" charset="0"/>
              </a:rPr>
              <a:t>(10 regions)</a:t>
            </a:r>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3.2.1. Characterization of 12-lead </a:t>
            </a:r>
            <a:r>
              <a:rPr lang="en-US" sz="1400" b="1" dirty="0" err="1">
                <a:latin typeface="Arial" panose="020B0604020202020204" pitchFamily="34" charset="0"/>
                <a:cs typeface="Arial" panose="020B0604020202020204" pitchFamily="34" charset="0"/>
              </a:rPr>
              <a:t>ECG</a:t>
            </a:r>
            <a:r>
              <a:rPr lang="en-US" sz="1400" b="1" dirty="0">
                <a:latin typeface="Arial" panose="020B0604020202020204" pitchFamily="34" charset="0"/>
                <a:cs typeface="Arial" panose="020B0604020202020204" pitchFamily="34" charset="0"/>
              </a:rPr>
              <a:t> for localization of right free wall accessory pathways</a:t>
            </a:r>
            <a:endParaRPr lang="en-US" sz="1400" dirty="0">
              <a:latin typeface="Arial" panose="020B0604020202020204" pitchFamily="34" charset="0"/>
              <a:cs typeface="Arial" panose="020B0604020202020204" pitchFamily="34" charset="0"/>
            </a:endParaRPr>
          </a:p>
          <a:p>
            <a:pPr defTabSz="914400">
              <a:spcBef>
                <a:spcPct val="20000"/>
              </a:spcBef>
            </a:pPr>
            <a:r>
              <a:rPr lang="en-US" sz="1400" b="1" dirty="0" smtClean="0">
                <a:latin typeface="Arial" panose="020B0604020202020204" pitchFamily="34" charset="0"/>
                <a:cs typeface="Arial" panose="020B0604020202020204" pitchFamily="34" charset="0"/>
              </a:rPr>
              <a:t>Table </a:t>
            </a:r>
            <a:r>
              <a:rPr lang="en-US" sz="1400" b="1" dirty="0">
                <a:latin typeface="Arial" panose="020B0604020202020204" pitchFamily="34" charset="0"/>
                <a:cs typeface="Arial" panose="020B0604020202020204" pitchFamily="34" charset="0"/>
              </a:rPr>
              <a:t>3-1: </a:t>
            </a:r>
            <a:r>
              <a:rPr lang="en-US" sz="1400" b="1" dirty="0" err="1">
                <a:latin typeface="Arial" panose="020B0604020202020204" pitchFamily="34" charset="0"/>
                <a:cs typeface="Arial" panose="020B0604020202020204" pitchFamily="34" charset="0"/>
              </a:rPr>
              <a:t>Characterizaton</a:t>
            </a:r>
            <a:r>
              <a:rPr lang="en-US" sz="1400" b="1" dirty="0">
                <a:latin typeface="Arial" panose="020B0604020202020204" pitchFamily="34" charset="0"/>
                <a:cs typeface="Arial" panose="020B0604020202020204" pitchFamily="34" charset="0"/>
              </a:rPr>
              <a:t> of positive/negative delta wave in at least 2/3 inferior</a:t>
            </a:r>
            <a:endParaRPr lang="en-US" sz="1400" i="1" dirty="0">
              <a:latin typeface="Arial" panose="020B0604020202020204" pitchFamily="34" charset="0"/>
              <a:cs typeface="Arial" panose="020B0604020202020204" pitchFamily="34" charset="0"/>
            </a:endParaRPr>
          </a:p>
          <a:p>
            <a:pPr defTabSz="914400">
              <a:spcBef>
                <a:spcPct val="20000"/>
              </a:spcBef>
            </a:pPr>
            <a:endParaRPr lang="en-US" altLang="en-US" sz="14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defTabSz="914400">
              <a:spcBef>
                <a:spcPct val="20000"/>
              </a:spcBef>
            </a:pPr>
            <a:endParaRPr lang="en-US" altLang="en-US" sz="1400" b="1" i="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defTabSz="914400">
              <a:spcBef>
                <a:spcPct val="20000"/>
              </a:spcBef>
            </a:pPr>
            <a:endParaRPr lang="en-US" altLang="en-US" sz="14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defTabSz="914400" eaLnBrk="1" hangingPunct="1"/>
            <a:endParaRPr lang="en-US" altLang="en-US" sz="1400" dirty="0" smtClean="0">
              <a:latin typeface="Arial" panose="020B0604020202020204" pitchFamily="34" charset="0"/>
              <a:cs typeface="Arial" panose="020B0604020202020204" pitchFamily="34" charset="0"/>
            </a:endParaRPr>
          </a:p>
          <a:p>
            <a:pPr defTabSz="914400" eaLnBrk="1" hangingPunct="1"/>
            <a:endParaRPr lang="en-US" altLang="en-US" sz="1400" dirty="0">
              <a:latin typeface="Arial" panose="020B0604020202020204" pitchFamily="34" charset="0"/>
              <a:cs typeface="Arial" panose="020B0604020202020204" pitchFamily="34" charset="0"/>
            </a:endParaRPr>
          </a:p>
          <a:p>
            <a:pPr defTabSz="914400" eaLnBrk="1" hangingPunct="1"/>
            <a:endParaRPr lang="en-US" altLang="en-US" sz="1400" dirty="0">
              <a:latin typeface="Arial" panose="020B0604020202020204" pitchFamily="34" charset="0"/>
              <a:cs typeface="Arial" panose="020B0604020202020204" pitchFamily="34" charset="0"/>
            </a:endParaRPr>
          </a:p>
          <a:p>
            <a:pPr algn="ctr" defTabSz="914400" eaLnBrk="1" hangingPunct="1"/>
            <a:r>
              <a:rPr lang="pt-BR" sz="1400" i="1" dirty="0">
                <a:latin typeface="Arial" panose="020B0604020202020204" pitchFamily="34" charset="0"/>
                <a:cs typeface="Arial" panose="020B0604020202020204" pitchFamily="34" charset="0"/>
              </a:rPr>
              <a:t>Note: (+): positive delta wave; (-): negative delta wave</a:t>
            </a:r>
            <a:r>
              <a:rPr lang="pt-BR" sz="1400" i="1" dirty="0" smtClean="0">
                <a:latin typeface="Arial" panose="020B0604020202020204" pitchFamily="34" charset="0"/>
                <a:cs typeface="Arial" panose="020B0604020202020204" pitchFamily="34" charset="0"/>
              </a:rPr>
              <a:t>.</a:t>
            </a:r>
            <a:endParaRPr lang="en-US" altLang="en-US" sz="1400" dirty="0">
              <a:latin typeface="Arial" panose="020B0604020202020204" pitchFamily="34" charset="0"/>
              <a:cs typeface="Arial" panose="020B0604020202020204" pitchFamily="34" charset="0"/>
            </a:endParaRPr>
          </a:p>
          <a:p>
            <a:pPr algn="just" defTabSz="914400" eaLnBrk="1" hangingPunct="1"/>
            <a:r>
              <a:rPr lang="en-US" sz="1400" dirty="0">
                <a:latin typeface="Arial" panose="020B0604020202020204" pitchFamily="34" charset="0"/>
                <a:cs typeface="Arial" panose="020B0604020202020204" pitchFamily="34" charset="0"/>
              </a:rPr>
              <a:t>Right </a:t>
            </a:r>
            <a:r>
              <a:rPr lang="en-US" sz="1400" dirty="0" smtClean="0">
                <a:latin typeface="Arial" panose="020B0604020202020204" pitchFamily="34" charset="0"/>
                <a:cs typeface="Arial" panose="020B0604020202020204" pitchFamily="34" charset="0"/>
              </a:rPr>
              <a:t>anterolateral (</a:t>
            </a:r>
            <a:r>
              <a:rPr lang="en-US" sz="1400" dirty="0" err="1" smtClean="0">
                <a:latin typeface="Arial" panose="020B0604020202020204" pitchFamily="34" charset="0"/>
                <a:cs typeface="Arial" panose="020B0604020202020204" pitchFamily="34" charset="0"/>
              </a:rPr>
              <a:t>RAL</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pathways had positive delta wave was most common at least 2/3 inferior lead (DII, DIII, </a:t>
            </a:r>
            <a:r>
              <a:rPr lang="en-US" sz="1400" dirty="0" err="1">
                <a:latin typeface="Arial" panose="020B0604020202020204" pitchFamily="34" charset="0"/>
                <a:cs typeface="Arial" panose="020B0604020202020204" pitchFamily="34" charset="0"/>
              </a:rPr>
              <a:t>AVF</a:t>
            </a:r>
            <a:r>
              <a:rPr lang="en-US" sz="1400" dirty="0">
                <a:latin typeface="Arial" panose="020B0604020202020204" pitchFamily="34" charset="0"/>
                <a:cs typeface="Arial" panose="020B0604020202020204" pitchFamily="34" charset="0"/>
              </a:rPr>
              <a:t>) found in 9 of 9 patients (100%)</a:t>
            </a:r>
            <a:r>
              <a:rPr lang="vi-VN"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while right </a:t>
            </a:r>
            <a:r>
              <a:rPr lang="en-US" sz="1400" dirty="0" smtClean="0">
                <a:latin typeface="Arial" panose="020B0604020202020204" pitchFamily="34" charset="0"/>
                <a:cs typeface="Arial" panose="020B0604020202020204" pitchFamily="34" charset="0"/>
              </a:rPr>
              <a:t>posterolateral (</a:t>
            </a:r>
            <a:r>
              <a:rPr lang="en-US" sz="1400" dirty="0" err="1" smtClean="0">
                <a:latin typeface="Arial" panose="020B0604020202020204" pitchFamily="34" charset="0"/>
                <a:cs typeface="Arial" panose="020B0604020202020204" pitchFamily="34" charset="0"/>
              </a:rPr>
              <a:t>RPL</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pathways had negative delta wave  was most common at least 2/3 inferior lead found in 20 of 21 patients (95.2%). Beside, right </a:t>
            </a:r>
            <a:r>
              <a:rPr lang="en-US" sz="1400" dirty="0" smtClean="0">
                <a:latin typeface="Arial" panose="020B0604020202020204" pitchFamily="34" charset="0"/>
                <a:cs typeface="Arial" panose="020B0604020202020204" pitchFamily="34" charset="0"/>
              </a:rPr>
              <a:t>lateral (</a:t>
            </a:r>
            <a:r>
              <a:rPr lang="en-US" sz="1400" dirty="0" err="1" smtClean="0">
                <a:latin typeface="Arial" panose="020B0604020202020204" pitchFamily="34" charset="0"/>
                <a:cs typeface="Arial" panose="020B0604020202020204" pitchFamily="34" charset="0"/>
              </a:rPr>
              <a:t>RL</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pathways had negative delta wave was most common at least 2/3 inferior lead found in 9 of 10 patients (90%). Thus, both in “</a:t>
            </a:r>
            <a:r>
              <a:rPr lang="vi-VN" sz="1400" dirty="0">
                <a:latin typeface="Arial" panose="020B0604020202020204" pitchFamily="34" charset="0"/>
                <a:cs typeface="Arial" panose="020B0604020202020204" pitchFamily="34" charset="0"/>
              </a:rPr>
              <a:t>includes </a:t>
            </a:r>
            <a:r>
              <a:rPr lang="en-US" sz="1400" dirty="0" err="1" smtClean="0">
                <a:latin typeface="Arial" panose="020B0604020202020204" pitchFamily="34" charset="0"/>
                <a:cs typeface="Arial" panose="020B0604020202020204" pitchFamily="34" charset="0"/>
              </a:rPr>
              <a:t>RL</a:t>
            </a:r>
            <a:r>
              <a:rPr lang="en-US" sz="1400" dirty="0" smtClean="0">
                <a:latin typeface="Arial" panose="020B0604020202020204" pitchFamily="34" charset="0"/>
                <a:cs typeface="Arial" panose="020B0604020202020204" pitchFamily="34" charset="0"/>
              </a:rPr>
              <a:t>/</a:t>
            </a:r>
            <a:r>
              <a:rPr lang="en-US" sz="1400" dirty="0" err="1" smtClean="0">
                <a:latin typeface="Arial" panose="020B0604020202020204" pitchFamily="34" charset="0"/>
                <a:cs typeface="Arial" panose="020B0604020202020204" pitchFamily="34" charset="0"/>
              </a:rPr>
              <a:t>RPL</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pathways” had negative delta wave was most common at least 2/3 inferior lead found in 29 of 31 patients (93.5%).</a:t>
            </a:r>
            <a:endParaRPr lang="en-US" sz="1400" i="1" dirty="0">
              <a:latin typeface="Arial" panose="020B0604020202020204" pitchFamily="34" charset="0"/>
              <a:cs typeface="Arial" panose="020B0604020202020204" pitchFamily="34" charset="0"/>
            </a:endParaRPr>
          </a:p>
          <a:p>
            <a:pPr algn="ctr" defTabSz="914400" eaLnBrk="1" hangingPunct="1"/>
            <a:r>
              <a:rPr lang="en-US" sz="1400" b="1" dirty="0">
                <a:latin typeface="Arial" panose="020B0604020202020204" pitchFamily="34" charset="0"/>
                <a:cs typeface="Arial" panose="020B0604020202020204" pitchFamily="34" charset="0"/>
              </a:rPr>
              <a:t>Table 3-2: </a:t>
            </a:r>
            <a:r>
              <a:rPr lang="en-US" sz="1400" b="1" dirty="0" err="1">
                <a:latin typeface="Arial" panose="020B0604020202020204" pitchFamily="34" charset="0"/>
                <a:cs typeface="Arial" panose="020B0604020202020204" pitchFamily="34" charset="0"/>
              </a:rPr>
              <a:t>Characterizaton</a:t>
            </a:r>
            <a:r>
              <a:rPr lang="en-US" sz="1400" b="1" dirty="0">
                <a:latin typeface="Arial" panose="020B0604020202020204" pitchFamily="34" charset="0"/>
                <a:cs typeface="Arial" panose="020B0604020202020204" pitchFamily="34" charset="0"/>
              </a:rPr>
              <a:t> of positive/negative </a:t>
            </a:r>
            <a:r>
              <a:rPr lang="en-US" sz="1400" b="1" dirty="0" err="1">
                <a:latin typeface="Arial" panose="020B0604020202020204" pitchFamily="34" charset="0"/>
                <a:cs typeface="Arial" panose="020B0604020202020204" pitchFamily="34" charset="0"/>
              </a:rPr>
              <a:t>QRS</a:t>
            </a:r>
            <a:r>
              <a:rPr lang="en-US" sz="1400" b="1" dirty="0">
                <a:latin typeface="Arial" panose="020B0604020202020204" pitchFamily="34" charset="0"/>
                <a:cs typeface="Arial" panose="020B0604020202020204" pitchFamily="34" charset="0"/>
              </a:rPr>
              <a:t> complex in at least 2/3 inferior</a:t>
            </a:r>
            <a:endParaRPr lang="en-US" sz="1400" i="1" dirty="0">
              <a:latin typeface="Arial" panose="020B0604020202020204" pitchFamily="34" charset="0"/>
              <a:cs typeface="Arial" panose="020B0604020202020204" pitchFamily="34" charset="0"/>
            </a:endParaRPr>
          </a:p>
          <a:p>
            <a:pPr defTabSz="914400" eaLnBrk="1" hangingPunct="1"/>
            <a:endParaRPr lang="en-US" altLang="en-US" sz="1400" dirty="0" smtClean="0">
              <a:latin typeface="Arial" panose="020B0604020202020204" pitchFamily="34" charset="0"/>
              <a:cs typeface="Arial" panose="020B0604020202020204" pitchFamily="34" charset="0"/>
            </a:endParaRPr>
          </a:p>
          <a:p>
            <a:pPr defTabSz="914400" eaLnBrk="1" hangingPunct="1"/>
            <a:endParaRPr lang="en-US" altLang="en-US" sz="1400" dirty="0">
              <a:latin typeface="Arial" panose="020B0604020202020204" pitchFamily="34" charset="0"/>
              <a:cs typeface="Arial" panose="020B0604020202020204" pitchFamily="34" charset="0"/>
            </a:endParaRPr>
          </a:p>
          <a:p>
            <a:pPr defTabSz="914400" eaLnBrk="1" hangingPunct="1"/>
            <a:endParaRPr lang="en-US" altLang="en-US" sz="1400" dirty="0" smtClean="0">
              <a:latin typeface="Arial" panose="020B0604020202020204" pitchFamily="34" charset="0"/>
              <a:cs typeface="Arial" panose="020B0604020202020204" pitchFamily="34" charset="0"/>
            </a:endParaRPr>
          </a:p>
          <a:p>
            <a:pPr defTabSz="914400" eaLnBrk="1" hangingPunct="1"/>
            <a:endParaRPr lang="en-US" altLang="en-US" sz="1400" dirty="0">
              <a:latin typeface="Arial" panose="020B0604020202020204" pitchFamily="34" charset="0"/>
              <a:cs typeface="Arial" panose="020B0604020202020204" pitchFamily="34" charset="0"/>
            </a:endParaRPr>
          </a:p>
          <a:p>
            <a:pPr defTabSz="914400" eaLnBrk="1" hangingPunct="1"/>
            <a:endParaRPr lang="en-US" altLang="en-US" sz="1400" dirty="0" smtClean="0">
              <a:latin typeface="Arial" panose="020B0604020202020204" pitchFamily="34" charset="0"/>
              <a:cs typeface="Arial" panose="020B0604020202020204" pitchFamily="34" charset="0"/>
            </a:endParaRPr>
          </a:p>
          <a:p>
            <a:pPr defTabSz="914400" eaLnBrk="1" hangingPunct="1"/>
            <a:endParaRPr lang="en-US" altLang="en-US" sz="1400" dirty="0">
              <a:latin typeface="Arial" panose="020B0604020202020204" pitchFamily="34" charset="0"/>
              <a:cs typeface="Arial" panose="020B0604020202020204" pitchFamily="34" charset="0"/>
            </a:endParaRPr>
          </a:p>
          <a:p>
            <a:pPr defTabSz="914400" eaLnBrk="1" hangingPunct="1"/>
            <a:endParaRPr lang="en-US" altLang="en-US" sz="1400" dirty="0" smtClean="0">
              <a:latin typeface="Arial" panose="020B0604020202020204" pitchFamily="34" charset="0"/>
              <a:cs typeface="Arial" panose="020B0604020202020204" pitchFamily="34" charset="0"/>
            </a:endParaRPr>
          </a:p>
          <a:p>
            <a:pPr algn="ctr" defTabSz="914400" eaLnBrk="1" hangingPunct="1"/>
            <a:r>
              <a:rPr lang="pt-BR" sz="1400" i="1" dirty="0">
                <a:latin typeface="Arial" panose="020B0604020202020204" pitchFamily="34" charset="0"/>
                <a:cs typeface="Arial" panose="020B0604020202020204" pitchFamily="34" charset="0"/>
              </a:rPr>
              <a:t>Note: (+): positive </a:t>
            </a:r>
            <a:r>
              <a:rPr lang="vi-VN" sz="1400" i="1" dirty="0">
                <a:latin typeface="Arial" panose="020B0604020202020204" pitchFamily="34" charset="0"/>
                <a:cs typeface="Arial" panose="020B0604020202020204" pitchFamily="34" charset="0"/>
              </a:rPr>
              <a:t>QRS</a:t>
            </a:r>
            <a:r>
              <a:rPr lang="en-US" sz="1400" i="1" dirty="0">
                <a:latin typeface="Arial" panose="020B0604020202020204" pitchFamily="34" charset="0"/>
                <a:cs typeface="Arial" panose="020B0604020202020204" pitchFamily="34" charset="0"/>
              </a:rPr>
              <a:t> complex</a:t>
            </a:r>
            <a:r>
              <a:rPr lang="pt-BR" sz="1400" i="1" dirty="0">
                <a:latin typeface="Arial" panose="020B0604020202020204" pitchFamily="34" charset="0"/>
                <a:cs typeface="Arial" panose="020B0604020202020204" pitchFamily="34" charset="0"/>
              </a:rPr>
              <a:t>; (-): negative </a:t>
            </a:r>
            <a:r>
              <a:rPr lang="vi-VN" sz="1400" i="1" dirty="0">
                <a:latin typeface="Arial" panose="020B0604020202020204" pitchFamily="34" charset="0"/>
                <a:cs typeface="Arial" panose="020B0604020202020204" pitchFamily="34" charset="0"/>
              </a:rPr>
              <a:t>QRS</a:t>
            </a:r>
            <a:r>
              <a:rPr lang="en-US" sz="1400" i="1" dirty="0">
                <a:latin typeface="Arial" panose="020B0604020202020204" pitchFamily="34" charset="0"/>
                <a:cs typeface="Arial" panose="020B0604020202020204" pitchFamily="34" charset="0"/>
              </a:rPr>
              <a:t> complex</a:t>
            </a:r>
            <a:r>
              <a:rPr lang="pt-BR" sz="1400" i="1" dirty="0" smtClean="0">
                <a:latin typeface="Arial" panose="020B0604020202020204" pitchFamily="34" charset="0"/>
                <a:cs typeface="Arial" panose="020B0604020202020204" pitchFamily="34" charset="0"/>
              </a:rPr>
              <a:t>.</a:t>
            </a:r>
            <a:endParaRPr lang="en-US" altLang="en-US" sz="1400" dirty="0">
              <a:latin typeface="Arial" panose="020B0604020202020204" pitchFamily="34" charset="0"/>
              <a:cs typeface="Arial" panose="020B0604020202020204" pitchFamily="34" charset="0"/>
            </a:endParaRPr>
          </a:p>
          <a:p>
            <a:pPr algn="just" defTabSz="914400" eaLnBrk="1" hangingPunct="1"/>
            <a:r>
              <a:rPr lang="en-US" sz="1400" dirty="0">
                <a:latin typeface="Arial" panose="020B0604020202020204" pitchFamily="34" charset="0"/>
                <a:cs typeface="Arial" panose="020B0604020202020204" pitchFamily="34" charset="0"/>
              </a:rPr>
              <a:t>Classified </a:t>
            </a:r>
            <a:r>
              <a:rPr lang="en-US" sz="1400" dirty="0" err="1">
                <a:latin typeface="Arial" panose="020B0604020202020204" pitchFamily="34" charset="0"/>
                <a:cs typeface="Arial" panose="020B0604020202020204" pitchFamily="34" charset="0"/>
              </a:rPr>
              <a:t>QRS</a:t>
            </a:r>
            <a:r>
              <a:rPr lang="en-US" sz="1400" dirty="0">
                <a:latin typeface="Arial" panose="020B0604020202020204" pitchFamily="34" charset="0"/>
                <a:cs typeface="Arial" panose="020B0604020202020204" pitchFamily="34" charset="0"/>
              </a:rPr>
              <a:t> complex polarity of inferior lead (DII, DIII, </a:t>
            </a:r>
            <a:r>
              <a:rPr lang="en-US" sz="1400" dirty="0" err="1">
                <a:latin typeface="Arial" panose="020B0604020202020204" pitchFamily="34" charset="0"/>
                <a:cs typeface="Arial" panose="020B0604020202020204" pitchFamily="34" charset="0"/>
              </a:rPr>
              <a:t>aVF</a:t>
            </a:r>
            <a:r>
              <a:rPr lang="en-US" sz="1400" dirty="0">
                <a:latin typeface="Arial" panose="020B0604020202020204" pitchFamily="34" charset="0"/>
                <a:cs typeface="Arial" panose="020B0604020202020204" pitchFamily="34" charset="0"/>
              </a:rPr>
              <a:t>) for the </a:t>
            </a:r>
            <a:r>
              <a:rPr lang="en-US" sz="1400" dirty="0" err="1" smtClean="0">
                <a:latin typeface="Arial" panose="020B0604020202020204" pitchFamily="34" charset="0"/>
                <a:cs typeface="Arial" panose="020B0604020202020204" pitchFamily="34" charset="0"/>
              </a:rPr>
              <a:t>RL</a:t>
            </a:r>
            <a:r>
              <a:rPr lang="en-US" sz="1400" dirty="0" smtClean="0">
                <a:latin typeface="Arial" panose="020B0604020202020204" pitchFamily="34" charset="0"/>
                <a:cs typeface="Arial" panose="020B0604020202020204" pitchFamily="34" charset="0"/>
              </a:rPr>
              <a:t> and </a:t>
            </a:r>
            <a:r>
              <a:rPr lang="en-US" sz="1400" dirty="0" err="1" smtClean="0">
                <a:latin typeface="Arial" panose="020B0604020202020204" pitchFamily="34" charset="0"/>
                <a:cs typeface="Arial" panose="020B0604020202020204" pitchFamily="34" charset="0"/>
              </a:rPr>
              <a:t>RPL</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pathway: </a:t>
            </a:r>
            <a:r>
              <a:rPr lang="en-US" sz="1400" dirty="0" err="1" smtClean="0">
                <a:latin typeface="Arial" panose="020B0604020202020204" pitchFamily="34" charset="0"/>
                <a:cs typeface="Arial" panose="020B0604020202020204" pitchFamily="34" charset="0"/>
              </a:rPr>
              <a:t>RL</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was most common with positive </a:t>
            </a:r>
            <a:r>
              <a:rPr lang="en-US" sz="1400" dirty="0" err="1">
                <a:latin typeface="Arial" panose="020B0604020202020204" pitchFamily="34" charset="0"/>
                <a:cs typeface="Arial" panose="020B0604020202020204" pitchFamily="34" charset="0"/>
              </a:rPr>
              <a:t>QRS</a:t>
            </a:r>
            <a:r>
              <a:rPr lang="en-US" sz="1400" dirty="0">
                <a:latin typeface="Arial" panose="020B0604020202020204" pitchFamily="34" charset="0"/>
                <a:cs typeface="Arial" panose="020B0604020202020204" pitchFamily="34" charset="0"/>
              </a:rPr>
              <a:t> complex at least 2/3 inferior lead found in 9 of 10 patients (90%); While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RPL</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was most common with negative </a:t>
            </a:r>
            <a:r>
              <a:rPr lang="en-US" sz="1400" dirty="0" err="1">
                <a:latin typeface="Arial" panose="020B0604020202020204" pitchFamily="34" charset="0"/>
                <a:cs typeface="Arial" panose="020B0604020202020204" pitchFamily="34" charset="0"/>
              </a:rPr>
              <a:t>QRS</a:t>
            </a:r>
            <a:r>
              <a:rPr lang="en-US" sz="1400" dirty="0">
                <a:latin typeface="Arial" panose="020B0604020202020204" pitchFamily="34" charset="0"/>
                <a:cs typeface="Arial" panose="020B0604020202020204" pitchFamily="34" charset="0"/>
              </a:rPr>
              <a:t> complex at least 2/3 inferior lead in 20 of 21 patients (95.2%).</a:t>
            </a:r>
          </a:p>
          <a:p>
            <a:r>
              <a:rPr lang="en-US" sz="1400" b="1" dirty="0">
                <a:latin typeface="Arial" panose="020B0604020202020204" pitchFamily="34" charset="0"/>
                <a:cs typeface="Arial" panose="020B0604020202020204" pitchFamily="34" charset="0"/>
              </a:rPr>
              <a:t>3.2.2. Characterization of 12-lead </a:t>
            </a:r>
            <a:r>
              <a:rPr lang="en-US" sz="1400" b="1" dirty="0" err="1">
                <a:latin typeface="Arial" panose="020B0604020202020204" pitchFamily="34" charset="0"/>
                <a:cs typeface="Arial" panose="020B0604020202020204" pitchFamily="34" charset="0"/>
              </a:rPr>
              <a:t>ECG</a:t>
            </a:r>
            <a:r>
              <a:rPr lang="en-US" sz="1400" b="1" dirty="0">
                <a:latin typeface="Arial" panose="020B0604020202020204" pitchFamily="34" charset="0"/>
                <a:cs typeface="Arial" panose="020B0604020202020204" pitchFamily="34" charset="0"/>
              </a:rPr>
              <a:t> for localization of left free wall accessory pathways</a:t>
            </a:r>
            <a:endParaRPr lang="en-US" sz="1400" dirty="0">
              <a:latin typeface="Arial" panose="020B0604020202020204" pitchFamily="34" charset="0"/>
              <a:cs typeface="Arial" panose="020B0604020202020204" pitchFamily="34" charset="0"/>
            </a:endParaRPr>
          </a:p>
          <a:p>
            <a:pPr algn="ctr"/>
            <a:r>
              <a:rPr lang="en-US" sz="1400" b="1" dirty="0" smtClean="0">
                <a:latin typeface="Arial" panose="020B0604020202020204" pitchFamily="34" charset="0"/>
                <a:cs typeface="Arial" panose="020B0604020202020204" pitchFamily="34" charset="0"/>
              </a:rPr>
              <a:t>Table </a:t>
            </a:r>
            <a:r>
              <a:rPr lang="en-US" sz="1400" b="1" dirty="0">
                <a:latin typeface="Arial" panose="020B0604020202020204" pitchFamily="34" charset="0"/>
                <a:cs typeface="Arial" panose="020B0604020202020204" pitchFamily="34" charset="0"/>
              </a:rPr>
              <a:t>3-3: </a:t>
            </a:r>
            <a:r>
              <a:rPr lang="en-US" sz="1400" b="1" dirty="0" err="1">
                <a:latin typeface="Arial" panose="020B0604020202020204" pitchFamily="34" charset="0"/>
                <a:cs typeface="Arial" panose="020B0604020202020204" pitchFamily="34" charset="0"/>
              </a:rPr>
              <a:t>Characterizaton</a:t>
            </a:r>
            <a:r>
              <a:rPr lang="en-US" sz="1400" b="1" dirty="0">
                <a:latin typeface="Arial" panose="020B0604020202020204" pitchFamily="34" charset="0"/>
                <a:cs typeface="Arial" panose="020B0604020202020204" pitchFamily="34" charset="0"/>
              </a:rPr>
              <a:t> of positive/negative delta wave in at least 2/3 inferior</a:t>
            </a:r>
            <a:endParaRPr lang="en-US" sz="1400" i="1" dirty="0">
              <a:latin typeface="Arial" panose="020B0604020202020204" pitchFamily="34" charset="0"/>
              <a:cs typeface="Arial" panose="020B0604020202020204" pitchFamily="34" charset="0"/>
            </a:endParaRPr>
          </a:p>
          <a:p>
            <a:pPr defTabSz="914400" eaLnBrk="1" hangingPunct="1"/>
            <a:endParaRPr lang="en-US" altLang="en-US" sz="1400" dirty="0" smtClean="0">
              <a:latin typeface="Arial" panose="020B0604020202020204" pitchFamily="34" charset="0"/>
              <a:cs typeface="Arial" panose="020B0604020202020204" pitchFamily="34" charset="0"/>
            </a:endParaRPr>
          </a:p>
          <a:p>
            <a:pPr defTabSz="914400" eaLnBrk="1" hangingPunct="1"/>
            <a:endParaRPr lang="en-US" altLang="en-US" sz="1400" dirty="0">
              <a:latin typeface="Arial" panose="020B0604020202020204" pitchFamily="34" charset="0"/>
              <a:cs typeface="Arial" panose="020B0604020202020204" pitchFamily="34" charset="0"/>
            </a:endParaRPr>
          </a:p>
          <a:p>
            <a:pPr defTabSz="914400" eaLnBrk="1" hangingPunct="1"/>
            <a:endParaRPr lang="en-US" altLang="en-US" sz="1400" dirty="0" smtClean="0">
              <a:latin typeface="Arial" panose="020B0604020202020204" pitchFamily="34" charset="0"/>
              <a:cs typeface="Arial" panose="020B0604020202020204" pitchFamily="34" charset="0"/>
            </a:endParaRPr>
          </a:p>
          <a:p>
            <a:pPr defTabSz="914400" eaLnBrk="1" hangingPunct="1"/>
            <a:endParaRPr lang="en-US" altLang="en-US" sz="1400" dirty="0">
              <a:latin typeface="Arial" panose="020B0604020202020204" pitchFamily="34" charset="0"/>
              <a:cs typeface="Arial" panose="020B0604020202020204" pitchFamily="34" charset="0"/>
            </a:endParaRPr>
          </a:p>
          <a:p>
            <a:pPr defTabSz="914400" eaLnBrk="1" hangingPunct="1"/>
            <a:endParaRPr lang="en-US" altLang="en-US" sz="1400" dirty="0" smtClean="0">
              <a:latin typeface="Arial" panose="020B0604020202020204" pitchFamily="34" charset="0"/>
              <a:cs typeface="Arial" panose="020B0604020202020204" pitchFamily="34" charset="0"/>
            </a:endParaRPr>
          </a:p>
          <a:p>
            <a:pPr algn="ctr" defTabSz="914400" eaLnBrk="1" hangingPunct="1"/>
            <a:endParaRPr lang="pt-BR" sz="1400" i="1" dirty="0" smtClean="0">
              <a:latin typeface="Arial" panose="020B0604020202020204" pitchFamily="34" charset="0"/>
              <a:cs typeface="Arial" panose="020B0604020202020204" pitchFamily="34" charset="0"/>
            </a:endParaRPr>
          </a:p>
          <a:p>
            <a:pPr algn="ctr" defTabSz="914400" eaLnBrk="1" hangingPunct="1"/>
            <a:endParaRPr lang="pt-BR" sz="1400" i="1" dirty="0" smtClean="0">
              <a:latin typeface="Arial" panose="020B0604020202020204" pitchFamily="34" charset="0"/>
              <a:cs typeface="Arial" panose="020B0604020202020204" pitchFamily="34" charset="0"/>
            </a:endParaRPr>
          </a:p>
          <a:p>
            <a:pPr algn="ctr" defTabSz="914400" eaLnBrk="1" hangingPunct="1"/>
            <a:r>
              <a:rPr lang="pt-BR" sz="1400" i="1" dirty="0" smtClean="0">
                <a:latin typeface="Arial" panose="020B0604020202020204" pitchFamily="34" charset="0"/>
                <a:cs typeface="Arial" panose="020B0604020202020204" pitchFamily="34" charset="0"/>
              </a:rPr>
              <a:t>Note</a:t>
            </a:r>
            <a:r>
              <a:rPr lang="pt-BR" sz="1400" i="1" dirty="0">
                <a:latin typeface="Arial" panose="020B0604020202020204" pitchFamily="34" charset="0"/>
                <a:cs typeface="Arial" panose="020B0604020202020204" pitchFamily="34" charset="0"/>
              </a:rPr>
              <a:t>: (+): positive delta wave; (-): negative delta wave</a:t>
            </a:r>
            <a:r>
              <a:rPr lang="pt-BR" sz="1400" i="1" dirty="0" smtClean="0">
                <a:latin typeface="Arial" panose="020B0604020202020204" pitchFamily="34" charset="0"/>
                <a:cs typeface="Arial" panose="020B0604020202020204" pitchFamily="34" charset="0"/>
              </a:rPr>
              <a:t>.</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Group </a:t>
            </a:r>
            <a:r>
              <a:rPr lang="en-US" sz="1400" dirty="0">
                <a:latin typeface="Arial" panose="020B0604020202020204" pitchFamily="34" charset="0"/>
                <a:cs typeface="Arial" panose="020B0604020202020204" pitchFamily="34" charset="0"/>
              </a:rPr>
              <a:t>of “</a:t>
            </a:r>
            <a:r>
              <a:rPr lang="vi-VN" sz="1400" dirty="0">
                <a:latin typeface="Arial" panose="020B0604020202020204" pitchFamily="34" charset="0"/>
                <a:cs typeface="Arial" panose="020B0604020202020204" pitchFamily="34" charset="0"/>
              </a:rPr>
              <a:t>includes </a:t>
            </a:r>
            <a:r>
              <a:rPr lang="en-US" sz="1400" dirty="0" smtClean="0">
                <a:latin typeface="Arial" panose="020B0604020202020204" pitchFamily="34" charset="0"/>
                <a:cs typeface="Arial" panose="020B0604020202020204" pitchFamily="34" charset="0"/>
              </a:rPr>
              <a:t>LAL/LL </a:t>
            </a:r>
            <a:r>
              <a:rPr lang="en-US" sz="1400" dirty="0">
                <a:latin typeface="Arial" panose="020B0604020202020204" pitchFamily="34" charset="0"/>
                <a:cs typeface="Arial" panose="020B0604020202020204" pitchFamily="34" charset="0"/>
              </a:rPr>
              <a:t>pathways” had positive delta wave was most common at least 2/3 inferior lead (DII, DIII, </a:t>
            </a:r>
            <a:r>
              <a:rPr lang="en-US" sz="1400" dirty="0" err="1">
                <a:latin typeface="Arial" panose="020B0604020202020204" pitchFamily="34" charset="0"/>
                <a:cs typeface="Arial" panose="020B0604020202020204" pitchFamily="34" charset="0"/>
              </a:rPr>
              <a:t>aVF</a:t>
            </a:r>
            <a:r>
              <a:rPr lang="en-US" sz="1400" dirty="0">
                <a:latin typeface="Arial" panose="020B0604020202020204" pitchFamily="34" charset="0"/>
                <a:cs typeface="Arial" panose="020B0604020202020204" pitchFamily="34" charset="0"/>
              </a:rPr>
              <a:t>) found in </a:t>
            </a:r>
            <a:r>
              <a:rPr lang="en-US" sz="1400" dirty="0" smtClean="0">
                <a:latin typeface="Arial" panose="020B0604020202020204" pitchFamily="34" charset="0"/>
                <a:cs typeface="Arial" panose="020B0604020202020204" pitchFamily="34" charset="0"/>
              </a:rPr>
              <a:t>69 of 72 </a:t>
            </a:r>
            <a:r>
              <a:rPr lang="en-US" sz="1400" dirty="0">
                <a:latin typeface="Arial" panose="020B0604020202020204" pitchFamily="34" charset="0"/>
                <a:cs typeface="Arial" panose="020B0604020202020204" pitchFamily="34" charset="0"/>
              </a:rPr>
              <a:t>patients (95.8%); While </a:t>
            </a:r>
            <a:r>
              <a:rPr lang="en-US" sz="1400" dirty="0" smtClean="0">
                <a:latin typeface="Arial" panose="020B0604020202020204" pitchFamily="34" charset="0"/>
                <a:cs typeface="Arial" panose="020B0604020202020204" pitchFamily="34" charset="0"/>
              </a:rPr>
              <a:t>LPL </a:t>
            </a:r>
            <a:r>
              <a:rPr lang="en-US" sz="1400" dirty="0">
                <a:latin typeface="Arial" panose="020B0604020202020204" pitchFamily="34" charset="0"/>
                <a:cs typeface="Arial" panose="020B0604020202020204" pitchFamily="34" charset="0"/>
              </a:rPr>
              <a:t>pathways had negative delta wave was most common at least 2/3 inferior lead </a:t>
            </a:r>
            <a:r>
              <a:rPr lang="vi-VN" sz="1400" dirty="0">
                <a:latin typeface="Arial" panose="020B0604020202020204" pitchFamily="34" charset="0"/>
                <a:cs typeface="Arial" panose="020B0604020202020204" pitchFamily="34" charset="0"/>
              </a:rPr>
              <a:t>as above </a:t>
            </a:r>
            <a:r>
              <a:rPr lang="en-US" sz="1400" dirty="0">
                <a:latin typeface="Arial" panose="020B0604020202020204" pitchFamily="34" charset="0"/>
                <a:cs typeface="Arial" panose="020B0604020202020204" pitchFamily="34" charset="0"/>
              </a:rPr>
              <a:t>(91.7%).</a:t>
            </a:r>
            <a:endParaRPr lang="en-US" sz="1400" i="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Table 3-6: </a:t>
            </a:r>
            <a:r>
              <a:rPr lang="en-US" sz="1400" b="1" dirty="0" err="1">
                <a:latin typeface="Arial" panose="020B0604020202020204" pitchFamily="34" charset="0"/>
                <a:cs typeface="Arial" panose="020B0604020202020204" pitchFamily="34" charset="0"/>
              </a:rPr>
              <a:t>Characterizaton</a:t>
            </a:r>
            <a:r>
              <a:rPr lang="en-US" sz="1400" b="1" dirty="0">
                <a:latin typeface="Arial" panose="020B0604020202020204" pitchFamily="34" charset="0"/>
                <a:cs typeface="Arial" panose="020B0604020202020204" pitchFamily="34" charset="0"/>
              </a:rPr>
              <a:t> of R/S ratio in </a:t>
            </a:r>
            <a:r>
              <a:rPr lang="en-US" sz="1400" b="1" dirty="0" err="1">
                <a:latin typeface="Arial" panose="020B0604020202020204" pitchFamily="34" charset="0"/>
                <a:cs typeface="Arial" panose="020B0604020202020204" pitchFamily="34" charset="0"/>
              </a:rPr>
              <a:t>V1</a:t>
            </a:r>
            <a:r>
              <a:rPr lang="en-US" sz="1400" b="1" dirty="0">
                <a:latin typeface="Arial" panose="020B0604020202020204" pitchFamily="34" charset="0"/>
                <a:cs typeface="Arial" panose="020B0604020202020204" pitchFamily="34" charset="0"/>
              </a:rPr>
              <a:t> lead for the left anterolateral or left </a:t>
            </a:r>
            <a:r>
              <a:rPr lang="en-US" sz="1400" b="1" dirty="0" smtClean="0">
                <a:latin typeface="Arial" panose="020B0604020202020204" pitchFamily="34" charset="0"/>
                <a:cs typeface="Arial" panose="020B0604020202020204" pitchFamily="34" charset="0"/>
              </a:rPr>
              <a:t>lateral</a:t>
            </a:r>
          </a:p>
          <a:p>
            <a:pPr algn="ctr"/>
            <a:endParaRPr lang="en-US" sz="1400" i="1" dirty="0">
              <a:latin typeface="Arial" panose="020B0604020202020204" pitchFamily="34" charset="0"/>
              <a:cs typeface="Arial" panose="020B0604020202020204" pitchFamily="34" charset="0"/>
            </a:endParaRPr>
          </a:p>
          <a:p>
            <a:pPr defTabSz="914400" eaLnBrk="1" hangingPunct="1"/>
            <a:endParaRPr lang="en-US" altLang="en-US" sz="1400" dirty="0">
              <a:latin typeface="Arial" panose="020B0604020202020204" pitchFamily="34" charset="0"/>
              <a:cs typeface="Arial" panose="020B0604020202020204" pitchFamily="34" charset="0"/>
            </a:endParaRPr>
          </a:p>
          <a:p>
            <a:pPr defTabSz="914400" eaLnBrk="1" hangingPunct="1"/>
            <a:endParaRPr lang="en-US" altLang="en-US" sz="1400" dirty="0" smtClean="0">
              <a:latin typeface="Arial" panose="020B0604020202020204" pitchFamily="34" charset="0"/>
              <a:cs typeface="Arial" panose="020B0604020202020204" pitchFamily="34" charset="0"/>
            </a:endParaRPr>
          </a:p>
          <a:p>
            <a:pPr defTabSz="914400" eaLnBrk="1" hangingPunct="1"/>
            <a:endParaRPr lang="en-US" altLang="en-US" sz="1400" dirty="0" smtClean="0">
              <a:latin typeface="Arial" panose="020B0604020202020204" pitchFamily="34" charset="0"/>
              <a:cs typeface="Arial" panose="020B0604020202020204" pitchFamily="34" charset="0"/>
            </a:endParaRPr>
          </a:p>
          <a:p>
            <a:pPr defTabSz="914400" eaLnBrk="1" hangingPunct="1"/>
            <a:endParaRPr lang="en-US" altLang="en-US" sz="1400" dirty="0" smtClean="0">
              <a:latin typeface="Arial" panose="020B0604020202020204" pitchFamily="34" charset="0"/>
              <a:cs typeface="Arial" panose="020B0604020202020204" pitchFamily="34" charset="0"/>
            </a:endParaRPr>
          </a:p>
          <a:p>
            <a:pPr defTabSz="914400" eaLnBrk="1" hangingPunct="1"/>
            <a:endParaRPr lang="en-US" altLang="en-US" sz="1400" dirty="0" smtClean="0">
              <a:latin typeface="Arial" panose="020B0604020202020204" pitchFamily="34" charset="0"/>
              <a:cs typeface="Arial" panose="020B0604020202020204" pitchFamily="34" charset="0"/>
            </a:endParaRPr>
          </a:p>
          <a:p>
            <a:pPr defTabSz="914400" eaLnBrk="1" hangingPunct="1"/>
            <a:endParaRPr lang="en-US" altLang="en-US" sz="1400" dirty="0">
              <a:latin typeface="Arial" panose="020B0604020202020204" pitchFamily="34" charset="0"/>
              <a:cs typeface="Arial" panose="020B0604020202020204" pitchFamily="34" charset="0"/>
            </a:endParaRPr>
          </a:p>
          <a:p>
            <a:pPr defTabSz="914400" eaLnBrk="1" hangingPunct="1"/>
            <a:endParaRPr lang="en-US" altLang="en-US" sz="1400" dirty="0">
              <a:latin typeface="Arial" panose="020B0604020202020204" pitchFamily="34" charset="0"/>
              <a:cs typeface="Arial" panose="020B0604020202020204" pitchFamily="34" charset="0"/>
            </a:endParaRPr>
          </a:p>
          <a:p>
            <a:pPr defTabSz="914400" eaLnBrk="1" hangingPunct="1"/>
            <a:r>
              <a:rPr lang="en-US" sz="1400" dirty="0" smtClean="0">
                <a:latin typeface="Arial" panose="020B0604020202020204" pitchFamily="34" charset="0"/>
                <a:cs typeface="Arial" panose="020B0604020202020204" pitchFamily="34" charset="0"/>
              </a:rPr>
              <a:t>LAL </a:t>
            </a:r>
            <a:r>
              <a:rPr lang="en-US" sz="1400" dirty="0">
                <a:latin typeface="Arial" panose="020B0604020202020204" pitchFamily="34" charset="0"/>
                <a:cs typeface="Arial" panose="020B0604020202020204" pitchFamily="34" charset="0"/>
              </a:rPr>
              <a:t>was most common with R/S &gt; 1 at </a:t>
            </a:r>
            <a:r>
              <a:rPr lang="en-US" sz="1400" dirty="0" err="1">
                <a:latin typeface="Arial" panose="020B0604020202020204" pitchFamily="34" charset="0"/>
                <a:cs typeface="Arial" panose="020B0604020202020204" pitchFamily="34" charset="0"/>
              </a:rPr>
              <a:t>V1</a:t>
            </a:r>
            <a:r>
              <a:rPr lang="en-US" sz="1400" dirty="0">
                <a:latin typeface="Arial" panose="020B0604020202020204" pitchFamily="34" charset="0"/>
                <a:cs typeface="Arial" panose="020B0604020202020204" pitchFamily="34" charset="0"/>
              </a:rPr>
              <a:t> lead found in </a:t>
            </a:r>
            <a:r>
              <a:rPr lang="en-US" sz="1400" dirty="0" smtClean="0">
                <a:latin typeface="Arial" panose="020B0604020202020204" pitchFamily="34" charset="0"/>
                <a:cs typeface="Arial" panose="020B0604020202020204" pitchFamily="34" charset="0"/>
              </a:rPr>
              <a:t>13 of 17 </a:t>
            </a:r>
            <a:r>
              <a:rPr lang="en-US" sz="1400" dirty="0">
                <a:latin typeface="Arial" panose="020B0604020202020204" pitchFamily="34" charset="0"/>
                <a:cs typeface="Arial" panose="020B0604020202020204" pitchFamily="34" charset="0"/>
              </a:rPr>
              <a:t>patients (</a:t>
            </a:r>
            <a:r>
              <a:rPr lang="en-US" sz="1400" dirty="0" smtClean="0">
                <a:latin typeface="Arial" panose="020B0604020202020204" pitchFamily="34" charset="0"/>
                <a:cs typeface="Arial" panose="020B0604020202020204" pitchFamily="34" charset="0"/>
              </a:rPr>
              <a:t>76.5%). LL pathways </a:t>
            </a:r>
            <a:r>
              <a:rPr lang="en-US" sz="1400" dirty="0">
                <a:latin typeface="Arial" panose="020B0604020202020204" pitchFamily="34" charset="0"/>
                <a:cs typeface="Arial" panose="020B0604020202020204" pitchFamily="34" charset="0"/>
              </a:rPr>
              <a:t>was most common with R/S &lt; 1 (62,3%) or </a:t>
            </a:r>
            <a:r>
              <a:rPr lang="en-US" sz="1400" dirty="0" err="1">
                <a:latin typeface="Arial" panose="020B0604020202020204" pitchFamily="34" charset="0"/>
                <a:cs typeface="Arial" panose="020B0604020202020204" pitchFamily="34" charset="0"/>
              </a:rPr>
              <a:t>QRS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complex’R</a:t>
            </a:r>
            <a:r>
              <a:rPr lang="en-US" sz="1400" dirty="0">
                <a:latin typeface="Arial" panose="020B0604020202020204" pitchFamily="34" charset="0"/>
                <a:cs typeface="Arial" panose="020B0604020202020204" pitchFamily="34" charset="0"/>
              </a:rPr>
              <a:t> morphology (25.5%) at </a:t>
            </a:r>
            <a:r>
              <a:rPr lang="en-US" sz="1400" dirty="0" err="1">
                <a:latin typeface="Arial" panose="020B0604020202020204" pitchFamily="34" charset="0"/>
                <a:cs typeface="Arial" panose="020B0604020202020204" pitchFamily="34" charset="0"/>
              </a:rPr>
              <a:t>V1</a:t>
            </a:r>
            <a:r>
              <a:rPr lang="en-US" sz="1400" dirty="0">
                <a:latin typeface="Arial" panose="020B0604020202020204" pitchFamily="34" charset="0"/>
                <a:cs typeface="Arial" panose="020B0604020202020204" pitchFamily="34" charset="0"/>
              </a:rPr>
              <a:t> lead found in </a:t>
            </a:r>
            <a:r>
              <a:rPr lang="en-US" sz="1400" dirty="0" smtClean="0">
                <a:latin typeface="Arial" panose="020B0604020202020204" pitchFamily="34" charset="0"/>
                <a:cs typeface="Arial" panose="020B0604020202020204" pitchFamily="34" charset="0"/>
              </a:rPr>
              <a:t>41 of 55 </a:t>
            </a:r>
            <a:r>
              <a:rPr lang="en-US" sz="1400" dirty="0">
                <a:latin typeface="Arial" panose="020B0604020202020204" pitchFamily="34" charset="0"/>
                <a:cs typeface="Arial" panose="020B0604020202020204" pitchFamily="34" charset="0"/>
              </a:rPr>
              <a:t>patients </a:t>
            </a:r>
            <a:r>
              <a:rPr lang="en-US" sz="1400" dirty="0" smtClean="0">
                <a:latin typeface="Arial" panose="020B0604020202020204" pitchFamily="34" charset="0"/>
                <a:cs typeface="Arial" panose="020B0604020202020204" pitchFamily="34" charset="0"/>
              </a:rPr>
              <a:t>(74.5%).</a:t>
            </a:r>
          </a:p>
          <a:p>
            <a:r>
              <a:rPr lang="en-US" sz="1400" b="1" dirty="0">
                <a:latin typeface="Arial" panose="020B0604020202020204" pitchFamily="34" charset="0"/>
                <a:cs typeface="Arial" panose="020B0604020202020204" pitchFamily="34" charset="0"/>
              </a:rPr>
              <a:t>3.2.3. Characterization of 12-lead </a:t>
            </a:r>
            <a:r>
              <a:rPr lang="en-US" sz="1400" b="1" dirty="0" err="1">
                <a:latin typeface="Arial" panose="020B0604020202020204" pitchFamily="34" charset="0"/>
                <a:cs typeface="Arial" panose="020B0604020202020204" pitchFamily="34" charset="0"/>
              </a:rPr>
              <a:t>ECG</a:t>
            </a:r>
            <a:r>
              <a:rPr lang="en-US" sz="1400" b="1" dirty="0">
                <a:latin typeface="Arial" panose="020B0604020202020204" pitchFamily="34" charset="0"/>
                <a:cs typeface="Arial" panose="020B0604020202020204" pitchFamily="34" charset="0"/>
              </a:rPr>
              <a:t> for localization of septal accessory pathways</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Classified transition </a:t>
            </a:r>
            <a:r>
              <a:rPr lang="en-US" sz="1400" dirty="0" smtClean="0">
                <a:latin typeface="Arial" panose="020B0604020202020204" pitchFamily="34" charset="0"/>
                <a:cs typeface="Arial" panose="020B0604020202020204" pitchFamily="34" charset="0"/>
              </a:rPr>
              <a:t>of Left septal or right septal </a:t>
            </a:r>
            <a:r>
              <a:rPr lang="en-US" sz="1400" dirty="0">
                <a:latin typeface="Arial" panose="020B0604020202020204" pitchFamily="34" charset="0"/>
                <a:cs typeface="Arial" panose="020B0604020202020204" pitchFamily="34" charset="0"/>
              </a:rPr>
              <a:t>had </a:t>
            </a:r>
            <a:r>
              <a:rPr lang="en-US" sz="1400" dirty="0" smtClean="0">
                <a:latin typeface="Arial" panose="020B0604020202020204" pitchFamily="34" charset="0"/>
                <a:cs typeface="Arial" panose="020B0604020202020204" pitchFamily="34" charset="0"/>
              </a:rPr>
              <a:t>positive or negative </a:t>
            </a:r>
            <a:r>
              <a:rPr lang="en-US" sz="1400" dirty="0">
                <a:latin typeface="Arial" panose="020B0604020202020204" pitchFamily="34" charset="0"/>
                <a:cs typeface="Arial" panose="020B0604020202020204" pitchFamily="34" charset="0"/>
              </a:rPr>
              <a:t>delta </a:t>
            </a:r>
            <a:r>
              <a:rPr lang="en-US" sz="1400" dirty="0" smtClean="0">
                <a:latin typeface="Arial" panose="020B0604020202020204" pitchFamily="34" charset="0"/>
                <a:cs typeface="Arial" panose="020B0604020202020204" pitchFamily="34" charset="0"/>
              </a:rPr>
              <a:t>wave </a:t>
            </a:r>
            <a:r>
              <a:rPr lang="en-US" sz="1400" dirty="0">
                <a:latin typeface="Arial" panose="020B0604020202020204" pitchFamily="34" charset="0"/>
                <a:cs typeface="Arial" panose="020B0604020202020204" pitchFamily="34" charset="0"/>
              </a:rPr>
              <a:t>was most common at </a:t>
            </a:r>
            <a:r>
              <a:rPr lang="en-US" sz="1400" dirty="0" err="1">
                <a:latin typeface="Arial" panose="020B0604020202020204" pitchFamily="34" charset="0"/>
                <a:cs typeface="Arial" panose="020B0604020202020204" pitchFamily="34" charset="0"/>
              </a:rPr>
              <a:t>V1</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92% &amp; 87.5</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RAS or PS(LPS/RPS) </a:t>
            </a:r>
            <a:r>
              <a:rPr lang="en-US" sz="1400" dirty="0">
                <a:latin typeface="Arial" panose="020B0604020202020204" pitchFamily="34" charset="0"/>
                <a:cs typeface="Arial" panose="020B0604020202020204" pitchFamily="34" charset="0"/>
              </a:rPr>
              <a:t>had </a:t>
            </a:r>
            <a:r>
              <a:rPr lang="en-US" sz="1400" dirty="0" smtClean="0">
                <a:latin typeface="Arial" panose="020B0604020202020204" pitchFamily="34" charset="0"/>
                <a:cs typeface="Arial" panose="020B0604020202020204" pitchFamily="34" charset="0"/>
              </a:rPr>
              <a:t>positive or negative </a:t>
            </a:r>
            <a:r>
              <a:rPr lang="en-US" sz="1400" dirty="0">
                <a:latin typeface="Arial" panose="020B0604020202020204" pitchFamily="34" charset="0"/>
                <a:cs typeface="Arial" panose="020B0604020202020204" pitchFamily="34" charset="0"/>
              </a:rPr>
              <a:t>delta wave was most common at least 2/3 inferior lead found in 5/5 patients (100%) </a:t>
            </a:r>
            <a:r>
              <a:rPr lang="en-US" sz="1400" dirty="0" smtClean="0">
                <a:latin typeface="Arial" panose="020B0604020202020204" pitchFamily="34" charset="0"/>
                <a:cs typeface="Arial" panose="020B0604020202020204" pitchFamily="34" charset="0"/>
              </a:rPr>
              <a:t>or 50/54 </a:t>
            </a:r>
            <a:r>
              <a:rPr lang="en-US" sz="1400" dirty="0">
                <a:latin typeface="Arial" panose="020B0604020202020204" pitchFamily="34" charset="0"/>
                <a:cs typeface="Arial" panose="020B0604020202020204" pitchFamily="34" charset="0"/>
              </a:rPr>
              <a:t>patients (92.6</a:t>
            </a:r>
            <a:r>
              <a:rPr lang="en-US" sz="1400" dirty="0" smtClean="0">
                <a:latin typeface="Arial" panose="020B0604020202020204" pitchFamily="34" charset="0"/>
                <a:cs typeface="Arial" panose="020B0604020202020204" pitchFamily="34" charset="0"/>
              </a:rPr>
              <a:t>%).</a:t>
            </a:r>
            <a:r>
              <a:rPr lang="en-US" sz="1400" i="1" dirty="0" smtClean="0">
                <a:latin typeface="Arial" panose="020B0604020202020204" pitchFamily="34" charset="0"/>
                <a:cs typeface="Arial" panose="020B0604020202020204" pitchFamily="34" charset="0"/>
              </a:rPr>
              <a:t> </a:t>
            </a:r>
          </a:p>
          <a:p>
            <a:r>
              <a:rPr lang="en-US" sz="1400" dirty="0" smtClean="0">
                <a:latin typeface="Arial" panose="020B0604020202020204" pitchFamily="34" charset="0"/>
                <a:cs typeface="Arial" panose="020B0604020202020204" pitchFamily="34" charset="0"/>
              </a:rPr>
              <a:t>Classified </a:t>
            </a:r>
            <a:r>
              <a:rPr lang="en-US" sz="1400" dirty="0">
                <a:latin typeface="Arial" panose="020B0604020202020204" pitchFamily="34" charset="0"/>
                <a:cs typeface="Arial" panose="020B0604020202020204" pitchFamily="34" charset="0"/>
              </a:rPr>
              <a:t>morphology </a:t>
            </a:r>
            <a:r>
              <a:rPr lang="en-US" sz="1400" dirty="0" err="1">
                <a:latin typeface="Arial" panose="020B0604020202020204" pitchFamily="34" charset="0"/>
                <a:cs typeface="Arial" panose="020B0604020202020204" pitchFamily="34" charset="0"/>
              </a:rPr>
              <a:t>QRS</a:t>
            </a:r>
            <a:r>
              <a:rPr lang="en-US" sz="1400" dirty="0">
                <a:latin typeface="Arial" panose="020B0604020202020204" pitchFamily="34" charset="0"/>
                <a:cs typeface="Arial" panose="020B0604020202020204" pitchFamily="34" charset="0"/>
              </a:rPr>
              <a:t> complex (</a:t>
            </a:r>
            <a:r>
              <a:rPr lang="en-US" sz="1400" dirty="0" err="1">
                <a:latin typeface="Arial" panose="020B0604020202020204" pitchFamily="34" charset="0"/>
                <a:cs typeface="Arial" panose="020B0604020202020204" pitchFamily="34" charset="0"/>
              </a:rPr>
              <a:t>Qrs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qRs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qrS</a:t>
            </a:r>
            <a:r>
              <a:rPr lang="en-US" sz="1400" dirty="0">
                <a:latin typeface="Arial" panose="020B0604020202020204" pitchFamily="34" charset="0"/>
                <a:cs typeface="Arial" panose="020B0604020202020204" pitchFamily="34" charset="0"/>
              </a:rPr>
              <a:t>) of </a:t>
            </a:r>
            <a:r>
              <a:rPr lang="en-US" sz="1400" dirty="0" err="1">
                <a:latin typeface="Arial" panose="020B0604020202020204" pitchFamily="34" charset="0"/>
                <a:cs typeface="Arial" panose="020B0604020202020204" pitchFamily="34" charset="0"/>
              </a:rPr>
              <a:t>midseptal</a:t>
            </a:r>
            <a:r>
              <a:rPr lang="en-US" sz="1400" dirty="0">
                <a:latin typeface="Arial" panose="020B0604020202020204" pitchFamily="34" charset="0"/>
                <a:cs typeface="Arial" panose="020B0604020202020204" pitchFamily="34" charset="0"/>
              </a:rPr>
              <a:t> location was most common at inferior lead found in 5/6 patients </a:t>
            </a:r>
            <a:r>
              <a:rPr lang="en-US" sz="1400" dirty="0" smtClean="0">
                <a:latin typeface="Arial" panose="020B0604020202020204" pitchFamily="34" charset="0"/>
                <a:cs typeface="Arial" panose="020B0604020202020204" pitchFamily="34" charset="0"/>
              </a:rPr>
              <a:t>(83.3%), no </a:t>
            </a:r>
            <a:r>
              <a:rPr lang="en-US" sz="1400" dirty="0" err="1" smtClean="0">
                <a:latin typeface="Arial" panose="020B0604020202020204" pitchFamily="34" charset="0"/>
                <a:cs typeface="Arial" panose="020B0604020202020204" pitchFamily="34" charset="0"/>
              </a:rPr>
              <a:t>midseptal</a:t>
            </a:r>
            <a:r>
              <a:rPr lang="en-US" sz="1400" dirty="0" smtClean="0">
                <a:latin typeface="Arial" panose="020B0604020202020204" pitchFamily="34" charset="0"/>
                <a:cs typeface="Arial" panose="020B0604020202020204" pitchFamily="34" charset="0"/>
              </a:rPr>
              <a:t> pathways (RAS/</a:t>
            </a:r>
            <a:r>
              <a:rPr lang="en-US" sz="1400" dirty="0" err="1" smtClean="0">
                <a:latin typeface="Arial" panose="020B0604020202020204" pitchFamily="34" charset="0"/>
                <a:cs typeface="Arial" panose="020B0604020202020204" pitchFamily="34" charset="0"/>
              </a:rPr>
              <a:t>RPL</a:t>
            </a:r>
            <a:r>
              <a:rPr lang="en-US" sz="1400" dirty="0" smtClean="0">
                <a:latin typeface="Arial" panose="020B0604020202020204" pitchFamily="34" charset="0"/>
                <a:cs typeface="Arial" panose="020B0604020202020204" pitchFamily="34" charset="0"/>
              </a:rPr>
              <a:t>/LPL) </a:t>
            </a:r>
            <a:r>
              <a:rPr lang="en-US" sz="1400" dirty="0">
                <a:latin typeface="Arial" panose="020B0604020202020204" pitchFamily="34" charset="0"/>
                <a:cs typeface="Arial" panose="020B0604020202020204" pitchFamily="34" charset="0"/>
              </a:rPr>
              <a:t>only found 8/59 </a:t>
            </a:r>
            <a:r>
              <a:rPr lang="en-US" sz="1400" dirty="0" err="1">
                <a:latin typeface="Arial" panose="020B0604020202020204" pitchFamily="34" charset="0"/>
                <a:cs typeface="Arial" panose="020B0604020202020204" pitchFamily="34" charset="0"/>
              </a:rPr>
              <a:t>patients’s</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LPL </a:t>
            </a:r>
            <a:r>
              <a:rPr lang="en-US" sz="1400" dirty="0">
                <a:latin typeface="Arial" panose="020B0604020202020204" pitchFamily="34" charset="0"/>
                <a:cs typeface="Arial" panose="020B0604020202020204" pitchFamily="34" charset="0"/>
              </a:rPr>
              <a:t>and </a:t>
            </a:r>
            <a:r>
              <a:rPr lang="en-US" sz="1400" dirty="0" err="1" smtClean="0">
                <a:latin typeface="Arial" panose="020B0604020202020204" pitchFamily="34" charset="0"/>
                <a:cs typeface="Arial" panose="020B0604020202020204" pitchFamily="34" charset="0"/>
              </a:rPr>
              <a:t>RPL</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(13.6%) had morphology </a:t>
            </a:r>
            <a:r>
              <a:rPr lang="en-US" sz="1400" dirty="0" err="1">
                <a:latin typeface="Arial" panose="020B0604020202020204" pitchFamily="34" charset="0"/>
                <a:cs typeface="Arial" panose="020B0604020202020204" pitchFamily="34" charset="0"/>
              </a:rPr>
              <a:t>QRS</a:t>
            </a:r>
            <a:r>
              <a:rPr lang="en-US" sz="1400" dirty="0">
                <a:latin typeface="Arial" panose="020B0604020202020204" pitchFamily="34" charset="0"/>
                <a:cs typeface="Arial" panose="020B0604020202020204" pitchFamily="34" charset="0"/>
              </a:rPr>
              <a:t> complex as below.</a:t>
            </a:r>
          </a:p>
          <a:p>
            <a:pPr defTabSz="914400" eaLnBrk="1" hangingPunct="1"/>
            <a:endParaRPr lang="en-US" sz="1400" dirty="0">
              <a:latin typeface="Arial" panose="020B0604020202020204" pitchFamily="34" charset="0"/>
              <a:cs typeface="Arial" panose="020B0604020202020204" pitchFamily="34" charset="0"/>
            </a:endParaRPr>
          </a:p>
          <a:p>
            <a:pPr defTabSz="914400" eaLnBrk="1" hangingPunct="1"/>
            <a:endParaRPr lang="en-US" sz="1400" dirty="0" smtClean="0">
              <a:latin typeface="Arial" panose="020B0604020202020204" pitchFamily="34" charset="0"/>
              <a:cs typeface="Arial" panose="020B0604020202020204" pitchFamily="34" charset="0"/>
            </a:endParaRPr>
          </a:p>
          <a:p>
            <a:pPr defTabSz="914400" eaLnBrk="1" hangingPunct="1"/>
            <a:endParaRPr lang="en-US" sz="1400" dirty="0">
              <a:latin typeface="Arial" panose="020B0604020202020204" pitchFamily="34" charset="0"/>
              <a:cs typeface="Arial" panose="020B0604020202020204" pitchFamily="34" charset="0"/>
            </a:endParaRPr>
          </a:p>
          <a:p>
            <a:pPr defTabSz="914400" eaLnBrk="1" hangingPunct="1"/>
            <a:endParaRPr lang="en-US" sz="1400" dirty="0" smtClean="0">
              <a:latin typeface="Arial" panose="020B0604020202020204" pitchFamily="34" charset="0"/>
              <a:cs typeface="Arial" panose="020B0604020202020204" pitchFamily="34" charset="0"/>
            </a:endParaRPr>
          </a:p>
          <a:p>
            <a:pPr defTabSz="914400" eaLnBrk="1" hangingPunct="1"/>
            <a:endParaRPr lang="en-US" sz="1400" dirty="0">
              <a:latin typeface="Arial" panose="020B0604020202020204" pitchFamily="34" charset="0"/>
              <a:cs typeface="Arial" panose="020B0604020202020204" pitchFamily="34" charset="0"/>
            </a:endParaRPr>
          </a:p>
          <a:p>
            <a:pPr defTabSz="914400" eaLnBrk="1" hangingPunct="1"/>
            <a:r>
              <a:rPr lang="en-US" sz="1400" dirty="0" smtClean="0">
                <a:latin typeface="Arial" panose="020B0604020202020204" pitchFamily="34" charset="0"/>
                <a:cs typeface="Arial" panose="020B0604020202020204" pitchFamily="34" charset="0"/>
              </a:rPr>
              <a:t> </a:t>
            </a:r>
            <a:endParaRPr lang="en-US" altLang="en-US" sz="1400" dirty="0" smtClean="0">
              <a:latin typeface="Arial" panose="020B0604020202020204" pitchFamily="34" charset="0"/>
              <a:cs typeface="Arial" panose="020B0604020202020204" pitchFamily="34" charset="0"/>
            </a:endParaRPr>
          </a:p>
        </p:txBody>
      </p:sp>
      <p:sp>
        <p:nvSpPr>
          <p:cNvPr id="2069" name="TextBox 25"/>
          <p:cNvSpPr txBox="1">
            <a:spLocks noChangeArrowheads="1"/>
          </p:cNvSpPr>
          <p:nvPr/>
        </p:nvSpPr>
        <p:spPr bwMode="auto">
          <a:xfrm>
            <a:off x="10810876" y="24454337"/>
            <a:ext cx="9505950" cy="1175706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5000">
                <a:solidFill>
                  <a:schemeClr val="tx1"/>
                </a:solidFill>
                <a:latin typeface="Calibri" panose="020F0502020204030204" pitchFamily="34" charset="0"/>
              </a:defRPr>
            </a:lvl1pPr>
            <a:lvl2pPr marL="742950" indent="-285750">
              <a:defRPr sz="5000">
                <a:solidFill>
                  <a:schemeClr val="tx1"/>
                </a:solidFill>
                <a:latin typeface="Calibri" panose="020F0502020204030204" pitchFamily="34" charset="0"/>
              </a:defRPr>
            </a:lvl2pPr>
            <a:lvl3pPr marL="1143000" indent="-228600">
              <a:defRPr sz="5000">
                <a:solidFill>
                  <a:schemeClr val="tx1"/>
                </a:solidFill>
                <a:latin typeface="Calibri" panose="020F0502020204030204" pitchFamily="34" charset="0"/>
              </a:defRPr>
            </a:lvl3pPr>
            <a:lvl4pPr marL="1600200" indent="-228600">
              <a:defRPr sz="5000">
                <a:solidFill>
                  <a:schemeClr val="tx1"/>
                </a:solidFill>
                <a:latin typeface="Calibri" panose="020F0502020204030204" pitchFamily="34" charset="0"/>
              </a:defRPr>
            </a:lvl4pPr>
            <a:lvl5pPr marL="2057400" indent="-228600">
              <a:defRPr sz="5000">
                <a:solidFill>
                  <a:schemeClr val="tx1"/>
                </a:solidFill>
                <a:latin typeface="Calibri" panose="020F0502020204030204" pitchFamily="34" charset="0"/>
              </a:defRPr>
            </a:lvl5pPr>
            <a:lvl6pPr marL="2514600" indent="-228600" defTabSz="2571750" fontAlgn="base">
              <a:spcBef>
                <a:spcPct val="0"/>
              </a:spcBef>
              <a:spcAft>
                <a:spcPct val="0"/>
              </a:spcAft>
              <a:defRPr sz="5000">
                <a:solidFill>
                  <a:schemeClr val="tx1"/>
                </a:solidFill>
                <a:latin typeface="Calibri" panose="020F0502020204030204" pitchFamily="34" charset="0"/>
              </a:defRPr>
            </a:lvl6pPr>
            <a:lvl7pPr marL="2971800" indent="-228600" defTabSz="2571750" fontAlgn="base">
              <a:spcBef>
                <a:spcPct val="0"/>
              </a:spcBef>
              <a:spcAft>
                <a:spcPct val="0"/>
              </a:spcAft>
              <a:defRPr sz="5000">
                <a:solidFill>
                  <a:schemeClr val="tx1"/>
                </a:solidFill>
                <a:latin typeface="Calibri" panose="020F0502020204030204" pitchFamily="34" charset="0"/>
              </a:defRPr>
            </a:lvl7pPr>
            <a:lvl8pPr marL="3429000" indent="-228600" defTabSz="2571750" fontAlgn="base">
              <a:spcBef>
                <a:spcPct val="0"/>
              </a:spcBef>
              <a:spcAft>
                <a:spcPct val="0"/>
              </a:spcAft>
              <a:defRPr sz="5000">
                <a:solidFill>
                  <a:schemeClr val="tx1"/>
                </a:solidFill>
                <a:latin typeface="Calibri" panose="020F0502020204030204" pitchFamily="34" charset="0"/>
              </a:defRPr>
            </a:lvl8pPr>
            <a:lvl9pPr marL="3886200" indent="-228600" defTabSz="2571750" fontAlgn="base">
              <a:spcBef>
                <a:spcPct val="0"/>
              </a:spcBef>
              <a:spcAft>
                <a:spcPct val="0"/>
              </a:spcAft>
              <a:defRPr sz="5000">
                <a:solidFill>
                  <a:schemeClr val="tx1"/>
                </a:solidFill>
                <a:latin typeface="Calibri" panose="020F0502020204030204" pitchFamily="34" charset="0"/>
              </a:defRPr>
            </a:lvl9pPr>
          </a:lstStyle>
          <a:p>
            <a:pPr algn="just"/>
            <a:r>
              <a:rPr lang="en-US" sz="2400" i="1" dirty="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       Study </a:t>
            </a:r>
            <a:r>
              <a:rPr lang="en-US" sz="2400" i="1" dirty="0">
                <a:latin typeface="Arial" panose="020B0604020202020204" pitchFamily="34" charset="0"/>
                <a:cs typeface="Arial" panose="020B0604020202020204" pitchFamily="34" charset="0"/>
              </a:rPr>
              <a:t>design:</a:t>
            </a:r>
            <a:r>
              <a:rPr lang="en-US" sz="2400" dirty="0">
                <a:latin typeface="Arial" panose="020B0604020202020204" pitchFamily="34" charset="0"/>
                <a:cs typeface="Arial" panose="020B0604020202020204" pitchFamily="34" charset="0"/>
              </a:rPr>
              <a:t> Observational, cross-sectional, retrospective and prospective study.</a:t>
            </a:r>
          </a:p>
          <a:p>
            <a:pPr algn="just"/>
            <a:r>
              <a:rPr lang="en-US" sz="2400" i="1" dirty="0" smtClean="0">
                <a:latin typeface="Arial" panose="020B0604020202020204" pitchFamily="34" charset="0"/>
                <a:cs typeface="Arial" panose="020B0604020202020204" pitchFamily="34" charset="0"/>
              </a:rPr>
              <a:t>        Study </a:t>
            </a:r>
            <a:r>
              <a:rPr lang="en-US" sz="2400" i="1" dirty="0">
                <a:latin typeface="Arial" panose="020B0604020202020204" pitchFamily="34" charset="0"/>
                <a:cs typeface="Arial" panose="020B0604020202020204" pitchFamily="34" charset="0"/>
              </a:rPr>
              <a:t>contents:</a:t>
            </a:r>
            <a:r>
              <a:rPr lang="en-US" sz="2400" dirty="0">
                <a:latin typeface="Arial" panose="020B0604020202020204" pitchFamily="34" charset="0"/>
                <a:cs typeface="Arial" panose="020B0604020202020204" pitchFamily="34" charset="0"/>
              </a:rPr>
              <a:t> We studied 189 patients with typical </a:t>
            </a:r>
            <a:r>
              <a:rPr lang="en-US" sz="2400" dirty="0" err="1">
                <a:latin typeface="Arial" panose="020B0604020202020204" pitchFamily="34" charset="0"/>
                <a:cs typeface="Arial" panose="020B0604020202020204" pitchFamily="34" charset="0"/>
              </a:rPr>
              <a:t>WPW</a:t>
            </a:r>
            <a:r>
              <a:rPr lang="en-US" sz="2400" dirty="0">
                <a:latin typeface="Arial" panose="020B0604020202020204" pitchFamily="34" charset="0"/>
                <a:cs typeface="Arial" panose="020B0604020202020204" pitchFamily="34" charset="0"/>
              </a:rPr>
              <a:t> syndrome who had a single anterograde AP identified by successful radio frequency catheter ablation were enrolled to build a new </a:t>
            </a:r>
            <a:r>
              <a:rPr lang="en-US" sz="2400" dirty="0" err="1">
                <a:latin typeface="Arial" panose="020B0604020202020204" pitchFamily="34" charset="0"/>
                <a:cs typeface="Arial" panose="020B0604020202020204" pitchFamily="34" charset="0"/>
              </a:rPr>
              <a:t>ECG</a:t>
            </a:r>
            <a:r>
              <a:rPr lang="en-US" sz="2400" dirty="0">
                <a:latin typeface="Arial" panose="020B0604020202020204" pitchFamily="34" charset="0"/>
                <a:cs typeface="Arial" panose="020B0604020202020204" pitchFamily="34" charset="0"/>
              </a:rPr>
              <a:t> algorithm for localizing APs using simple parameters from </a:t>
            </a:r>
            <a:r>
              <a:rPr lang="en-US" sz="2400" dirty="0" err="1">
                <a:latin typeface="Arial" panose="020B0604020202020204" pitchFamily="34" charset="0"/>
                <a:cs typeface="Arial" panose="020B0604020202020204" pitchFamily="34" charset="0"/>
              </a:rPr>
              <a:t>Jannuary</a:t>
            </a:r>
            <a:r>
              <a:rPr lang="en-US" sz="2400" dirty="0">
                <a:latin typeface="Arial" panose="020B0604020202020204" pitchFamily="34" charset="0"/>
                <a:cs typeface="Arial" panose="020B0604020202020204" pitchFamily="34" charset="0"/>
              </a:rPr>
              <a:t> 2001 to June 2016. </a:t>
            </a:r>
          </a:p>
          <a:p>
            <a:pPr algn="just"/>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WPW</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syndrome was defined as the 12-lead </a:t>
            </a:r>
            <a:r>
              <a:rPr lang="en-US" sz="2400" dirty="0" err="1">
                <a:latin typeface="Arial" panose="020B0604020202020204" pitchFamily="34" charset="0"/>
                <a:cs typeface="Arial" panose="020B0604020202020204" pitchFamily="34" charset="0"/>
              </a:rPr>
              <a:t>ECG</a:t>
            </a:r>
            <a:r>
              <a:rPr lang="en-US" sz="2400" dirty="0">
                <a:latin typeface="Arial" panose="020B0604020202020204" pitchFamily="34" charset="0"/>
                <a:cs typeface="Arial" panose="020B0604020202020204" pitchFamily="34" charset="0"/>
              </a:rPr>
              <a:t> is characterized by a shortened PR interval &lt; 120 milliseconds, prolonged </a:t>
            </a:r>
            <a:r>
              <a:rPr lang="en-US" sz="2400" dirty="0" err="1">
                <a:latin typeface="Arial" panose="020B0604020202020204" pitchFamily="34" charset="0"/>
                <a:cs typeface="Arial" panose="020B0604020202020204" pitchFamily="34" charset="0"/>
              </a:rPr>
              <a:t>QRS</a:t>
            </a:r>
            <a:r>
              <a:rPr lang="en-US" sz="2400" dirty="0">
                <a:latin typeface="Arial" panose="020B0604020202020204" pitchFamily="34" charset="0"/>
                <a:cs typeface="Arial" panose="020B0604020202020204" pitchFamily="34" charset="0"/>
              </a:rPr>
              <a:t> duration ≥ 110 milliseconds, with a delta wave. Secondary ST and T wave changes which are directed opposite to the major Delta wave and </a:t>
            </a:r>
            <a:r>
              <a:rPr lang="en-US" sz="2400" dirty="0" err="1">
                <a:latin typeface="Arial" panose="020B0604020202020204" pitchFamily="34" charset="0"/>
                <a:cs typeface="Arial" panose="020B0604020202020204" pitchFamily="34" charset="0"/>
              </a:rPr>
              <a:t>QRS</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vector [1]. Localization </a:t>
            </a:r>
            <a:r>
              <a:rPr lang="en-US" sz="2400" dirty="0">
                <a:latin typeface="Arial" panose="020B0604020202020204" pitchFamily="34" charset="0"/>
                <a:cs typeface="Arial" panose="020B0604020202020204" pitchFamily="34" charset="0"/>
              </a:rPr>
              <a:t>of accessory pathways was identified by successfully ablated by </a:t>
            </a:r>
            <a:r>
              <a:rPr lang="en-US" sz="2400" dirty="0" err="1">
                <a:latin typeface="Arial" panose="020B0604020202020204" pitchFamily="34" charset="0"/>
                <a:cs typeface="Arial" panose="020B0604020202020204" pitchFamily="34" charset="0"/>
              </a:rPr>
              <a:t>RCFA</a:t>
            </a:r>
            <a:r>
              <a:rPr lang="en-US" sz="2400" dirty="0">
                <a:latin typeface="Arial" panose="020B0604020202020204" pitchFamily="34" charset="0"/>
                <a:cs typeface="Arial" panose="020B0604020202020204" pitchFamily="34" charset="0"/>
              </a:rPr>
              <a:t> (gold standard</a:t>
            </a:r>
            <a:r>
              <a:rPr lang="en-US" sz="2400" dirty="0" smtClean="0">
                <a:latin typeface="Arial" panose="020B0604020202020204" pitchFamily="34" charset="0"/>
                <a:cs typeface="Arial" panose="020B0604020202020204" pitchFamily="34" charset="0"/>
              </a:rPr>
              <a:t>) [2].</a:t>
            </a:r>
          </a:p>
          <a:p>
            <a:pPr algn="just"/>
            <a:r>
              <a:rPr lang="en-US" sz="2400" i="1" dirty="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       Statistical </a:t>
            </a:r>
            <a:r>
              <a:rPr lang="en-US" sz="2400" i="1" dirty="0">
                <a:latin typeface="Arial" panose="020B0604020202020204" pitchFamily="34" charset="0"/>
                <a:cs typeface="Arial" panose="020B0604020202020204" pitchFamily="34" charset="0"/>
              </a:rPr>
              <a:t>Analysis:</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IBM </a:t>
            </a:r>
            <a:r>
              <a:rPr lang="en-US" sz="2400" dirty="0">
                <a:latin typeface="Arial" panose="020B0604020202020204" pitchFamily="34" charset="0"/>
                <a:cs typeface="Arial" panose="020B0604020202020204" pitchFamily="34" charset="0"/>
              </a:rPr>
              <a:t>SPSS 21.0 software for analyzing data.</a:t>
            </a:r>
          </a:p>
          <a:p>
            <a:pPr algn="just" eaLnBrk="1" hangingPunct="1"/>
            <a:endParaRPr lang="en-US" altLang="en-US" sz="2400" i="1" dirty="0" smtClean="0">
              <a:latin typeface="Arial" panose="020B0604020202020204" pitchFamily="34" charset="0"/>
              <a:cs typeface="Arial" panose="020B0604020202020204" pitchFamily="34" charset="0"/>
            </a:endParaRPr>
          </a:p>
          <a:p>
            <a:pPr algn="just" eaLnBrk="1" hangingPunct="1"/>
            <a:endParaRPr lang="en-US" altLang="en-US" sz="2400" i="1" dirty="0">
              <a:latin typeface="Arial" panose="020B0604020202020204" pitchFamily="34" charset="0"/>
              <a:cs typeface="Arial" panose="020B0604020202020204" pitchFamily="34" charset="0"/>
            </a:endParaRPr>
          </a:p>
          <a:p>
            <a:pPr algn="just" eaLnBrk="1" hangingPunct="1"/>
            <a:endParaRPr lang="en-US" altLang="en-US" sz="2400" i="1" dirty="0" smtClean="0">
              <a:latin typeface="Arial" panose="020B0604020202020204" pitchFamily="34" charset="0"/>
              <a:cs typeface="Arial" panose="020B0604020202020204" pitchFamily="34" charset="0"/>
            </a:endParaRPr>
          </a:p>
          <a:p>
            <a:pPr algn="just" eaLnBrk="1" hangingPunct="1"/>
            <a:endParaRPr lang="en-US" altLang="en-US" sz="2400" i="1" dirty="0">
              <a:latin typeface="Arial" panose="020B0604020202020204" pitchFamily="34" charset="0"/>
              <a:cs typeface="Arial" panose="020B0604020202020204" pitchFamily="34" charset="0"/>
            </a:endParaRPr>
          </a:p>
          <a:p>
            <a:pPr algn="just" eaLnBrk="1" hangingPunct="1"/>
            <a:endParaRPr lang="en-US" altLang="en-US" sz="2400" i="1" dirty="0" smtClean="0">
              <a:latin typeface="Arial" panose="020B0604020202020204" pitchFamily="34" charset="0"/>
              <a:cs typeface="Arial" panose="020B0604020202020204" pitchFamily="34" charset="0"/>
            </a:endParaRPr>
          </a:p>
          <a:p>
            <a:pPr algn="just" eaLnBrk="1" hangingPunct="1"/>
            <a:endParaRPr lang="en-US" altLang="en-US" sz="2400" i="1" dirty="0">
              <a:latin typeface="Arial" panose="020B0604020202020204" pitchFamily="34" charset="0"/>
              <a:cs typeface="Arial" panose="020B0604020202020204" pitchFamily="34" charset="0"/>
            </a:endParaRPr>
          </a:p>
          <a:p>
            <a:pPr algn="just" eaLnBrk="1" hangingPunct="1"/>
            <a:endParaRPr lang="en-US" altLang="en-US" sz="2400" i="1" dirty="0" smtClean="0">
              <a:latin typeface="Arial" panose="020B0604020202020204" pitchFamily="34" charset="0"/>
              <a:cs typeface="Arial" panose="020B0604020202020204" pitchFamily="34" charset="0"/>
            </a:endParaRPr>
          </a:p>
          <a:p>
            <a:pPr algn="just" eaLnBrk="1" hangingPunct="1"/>
            <a:endParaRPr lang="en-US" altLang="en-US" sz="2400" i="1" dirty="0">
              <a:latin typeface="Arial" panose="020B0604020202020204" pitchFamily="34" charset="0"/>
              <a:cs typeface="Arial" panose="020B0604020202020204" pitchFamily="34" charset="0"/>
            </a:endParaRPr>
          </a:p>
          <a:p>
            <a:pPr algn="just" eaLnBrk="1" hangingPunct="1"/>
            <a:endParaRPr lang="en-US" altLang="en-US" sz="2400" i="1" dirty="0" smtClean="0">
              <a:latin typeface="Arial" panose="020B0604020202020204" pitchFamily="34" charset="0"/>
              <a:cs typeface="Arial" panose="020B0604020202020204" pitchFamily="34" charset="0"/>
            </a:endParaRPr>
          </a:p>
          <a:p>
            <a:pPr algn="ctr" eaLnBrk="1" hangingPunct="1"/>
            <a:endParaRPr lang="en-US" altLang="en-US" sz="1400" b="1" i="1" dirty="0">
              <a:latin typeface="Arial" panose="020B0604020202020204" pitchFamily="34" charset="0"/>
              <a:cs typeface="Arial" panose="020B0604020202020204" pitchFamily="34" charset="0"/>
            </a:endParaRPr>
          </a:p>
          <a:p>
            <a:pPr algn="ctr" eaLnBrk="1" hangingPunct="1"/>
            <a:endParaRPr lang="en-US" altLang="en-US" sz="1400" b="1" i="1" dirty="0" smtClean="0">
              <a:latin typeface="Arial" panose="020B0604020202020204" pitchFamily="34" charset="0"/>
              <a:cs typeface="Arial" panose="020B0604020202020204" pitchFamily="34" charset="0"/>
            </a:endParaRPr>
          </a:p>
          <a:p>
            <a:pPr algn="ctr" eaLnBrk="1" hangingPunct="1"/>
            <a:endParaRPr lang="en-US" altLang="en-US" sz="1400" b="1" i="1" dirty="0">
              <a:latin typeface="Arial" panose="020B0604020202020204" pitchFamily="34" charset="0"/>
              <a:cs typeface="Arial" panose="020B0604020202020204" pitchFamily="34" charset="0"/>
            </a:endParaRPr>
          </a:p>
          <a:p>
            <a:pPr algn="ctr" eaLnBrk="1" hangingPunct="1"/>
            <a:endParaRPr lang="en-US" altLang="en-US" sz="1400" b="1" i="1" dirty="0" smtClean="0">
              <a:latin typeface="Arial" panose="020B0604020202020204" pitchFamily="34" charset="0"/>
              <a:cs typeface="Arial" panose="020B0604020202020204" pitchFamily="34" charset="0"/>
            </a:endParaRPr>
          </a:p>
          <a:p>
            <a:pPr algn="ctr" eaLnBrk="1" hangingPunct="1"/>
            <a:r>
              <a:rPr lang="en-US" altLang="en-US" sz="1800" b="1" i="1" dirty="0" smtClean="0">
                <a:latin typeface="Arial" panose="020B0604020202020204" pitchFamily="34" charset="0"/>
                <a:cs typeface="Arial" panose="020B0604020202020204" pitchFamily="34" charset="0"/>
              </a:rPr>
              <a:t>Fig</a:t>
            </a:r>
            <a:r>
              <a:rPr lang="en-US" altLang="en-US" sz="1800" b="1" i="1" dirty="0">
                <a:latin typeface="Arial" panose="020B0604020202020204" pitchFamily="34" charset="0"/>
                <a:cs typeface="Arial" panose="020B0604020202020204" pitchFamily="34" charset="0"/>
              </a:rPr>
              <a:t>.:</a:t>
            </a:r>
            <a:r>
              <a:rPr lang="en-US" altLang="en-US" sz="1800" i="1" dirty="0">
                <a:latin typeface="Arial" panose="020B0604020202020204" pitchFamily="34" charset="0"/>
                <a:cs typeface="Arial" panose="020B0604020202020204" pitchFamily="34" charset="0"/>
              </a:rPr>
              <a:t> Anatomic definition of accessory pathway location. A schematic diagram of the heart from the left anterior oblique projection shows the relation among the tricuspid annulus (TA), mitral annulus (MA), His bundle (HIS), coronary sinus (CS), and the anatomic locations of the accessory pathways. Accessory pathway locations are divided into 10 main regions, LA: left anterior lateral; LL: left lateral; LP: left </a:t>
            </a:r>
            <a:r>
              <a:rPr lang="en-US" altLang="en-US" sz="1800" i="1" dirty="0" err="1">
                <a:latin typeface="Arial" panose="020B0604020202020204" pitchFamily="34" charset="0"/>
                <a:cs typeface="Arial" panose="020B0604020202020204" pitchFamily="34" charset="0"/>
              </a:rPr>
              <a:t>posteriorlateral</a:t>
            </a:r>
            <a:r>
              <a:rPr lang="en-US" altLang="en-US" sz="1800" i="1" dirty="0">
                <a:latin typeface="Arial" panose="020B0604020202020204" pitchFamily="34" charset="0"/>
                <a:cs typeface="Arial" panose="020B0604020202020204" pitchFamily="34" charset="0"/>
              </a:rPr>
              <a:t>; LPS: left </a:t>
            </a:r>
            <a:r>
              <a:rPr lang="en-US" altLang="en-US" sz="1800" i="1" dirty="0" err="1">
                <a:latin typeface="Arial" panose="020B0604020202020204" pitchFamily="34" charset="0"/>
                <a:cs typeface="Arial" panose="020B0604020202020204" pitchFamily="34" charset="0"/>
              </a:rPr>
              <a:t>posteroseptal</a:t>
            </a:r>
            <a:r>
              <a:rPr lang="en-US" altLang="en-US" sz="1800" i="1" dirty="0">
                <a:latin typeface="Arial" panose="020B0604020202020204" pitchFamily="34" charset="0"/>
                <a:cs typeface="Arial" panose="020B0604020202020204" pitchFamily="34" charset="0"/>
              </a:rPr>
              <a:t>; MS: </a:t>
            </a:r>
            <a:r>
              <a:rPr lang="en-US" altLang="en-US" sz="1800" i="1" dirty="0" err="1">
                <a:latin typeface="Arial" panose="020B0604020202020204" pitchFamily="34" charset="0"/>
                <a:cs typeface="Arial" panose="020B0604020202020204" pitchFamily="34" charset="0"/>
              </a:rPr>
              <a:t>midseptal</a:t>
            </a:r>
            <a:r>
              <a:rPr lang="en-US" altLang="en-US" sz="1800" i="1" dirty="0">
                <a:latin typeface="Arial" panose="020B0604020202020204" pitchFamily="34" charset="0"/>
                <a:cs typeface="Arial" panose="020B0604020202020204" pitchFamily="34" charset="0"/>
              </a:rPr>
              <a:t>; RPS: right </a:t>
            </a:r>
            <a:r>
              <a:rPr lang="en-US" altLang="en-US" sz="1800" i="1" dirty="0" err="1">
                <a:latin typeface="Arial" panose="020B0604020202020204" pitchFamily="34" charset="0"/>
                <a:cs typeface="Arial" panose="020B0604020202020204" pitchFamily="34" charset="0"/>
              </a:rPr>
              <a:t>posteroseptal</a:t>
            </a:r>
            <a:r>
              <a:rPr lang="en-US" altLang="en-US" sz="1800" i="1" dirty="0">
                <a:latin typeface="Arial" panose="020B0604020202020204" pitchFamily="34" charset="0"/>
                <a:cs typeface="Arial" panose="020B0604020202020204" pitchFamily="34" charset="0"/>
              </a:rPr>
              <a:t>; RA: right </a:t>
            </a:r>
            <a:r>
              <a:rPr lang="en-US" altLang="en-US" sz="1800" i="1" dirty="0" err="1">
                <a:latin typeface="Arial" panose="020B0604020202020204" pitchFamily="34" charset="0"/>
                <a:cs typeface="Arial" panose="020B0604020202020204" pitchFamily="34" charset="0"/>
              </a:rPr>
              <a:t>anteriorlateral</a:t>
            </a:r>
            <a:r>
              <a:rPr lang="en-US" altLang="en-US" sz="1800" i="1" dirty="0">
                <a:latin typeface="Arial" panose="020B0604020202020204" pitchFamily="34" charset="0"/>
                <a:cs typeface="Arial" panose="020B0604020202020204" pitchFamily="34" charset="0"/>
              </a:rPr>
              <a:t>; RAS: right </a:t>
            </a:r>
            <a:r>
              <a:rPr lang="en-US" altLang="en-US" sz="1800" i="1" dirty="0" err="1">
                <a:latin typeface="Arial" panose="020B0604020202020204" pitchFamily="34" charset="0"/>
                <a:cs typeface="Arial" panose="020B0604020202020204" pitchFamily="34" charset="0"/>
              </a:rPr>
              <a:t>anteroseptal</a:t>
            </a:r>
            <a:r>
              <a:rPr lang="en-US" altLang="en-US" sz="1800" i="1" dirty="0">
                <a:latin typeface="Arial" panose="020B0604020202020204" pitchFamily="34" charset="0"/>
                <a:cs typeface="Arial" panose="020B0604020202020204" pitchFamily="34" charset="0"/>
              </a:rPr>
              <a:t>; </a:t>
            </a:r>
            <a:r>
              <a:rPr lang="en-US" altLang="en-US" sz="1800" i="1" dirty="0" err="1">
                <a:latin typeface="Arial" panose="020B0604020202020204" pitchFamily="34" charset="0"/>
                <a:cs typeface="Arial" panose="020B0604020202020204" pitchFamily="34" charset="0"/>
              </a:rPr>
              <a:t>RL</a:t>
            </a:r>
            <a:r>
              <a:rPr lang="en-US" altLang="en-US" sz="1800" i="1" dirty="0">
                <a:latin typeface="Arial" panose="020B0604020202020204" pitchFamily="34" charset="0"/>
                <a:cs typeface="Arial" panose="020B0604020202020204" pitchFamily="34" charset="0"/>
              </a:rPr>
              <a:t>: right lateral; RP: right </a:t>
            </a:r>
            <a:r>
              <a:rPr lang="en-US" altLang="en-US" sz="1800" i="1" dirty="0" err="1">
                <a:latin typeface="Arial" panose="020B0604020202020204" pitchFamily="34" charset="0"/>
                <a:cs typeface="Arial" panose="020B0604020202020204" pitchFamily="34" charset="0"/>
              </a:rPr>
              <a:t>posteriorlateral</a:t>
            </a:r>
            <a:r>
              <a:rPr lang="en-US" altLang="en-US" sz="1800" i="1" dirty="0">
                <a:latin typeface="Arial" panose="020B0604020202020204" pitchFamily="34" charset="0"/>
                <a:cs typeface="Arial" panose="020B0604020202020204" pitchFamily="34" charset="0"/>
              </a:rPr>
              <a:t>.</a:t>
            </a:r>
            <a:endParaRPr lang="en-US" altLang="en-US" sz="1800" dirty="0">
              <a:latin typeface="Arial" panose="020B0604020202020204" pitchFamily="34" charset="0"/>
              <a:cs typeface="Arial" panose="020B0604020202020204" pitchFamily="34" charset="0"/>
            </a:endParaRPr>
          </a:p>
        </p:txBody>
      </p:sp>
      <p:sp>
        <p:nvSpPr>
          <p:cNvPr id="2070" name="TextBox 26"/>
          <p:cNvSpPr txBox="1">
            <a:spLocks noChangeArrowheads="1"/>
          </p:cNvSpPr>
          <p:nvPr/>
        </p:nvSpPr>
        <p:spPr bwMode="auto">
          <a:xfrm>
            <a:off x="20894675" y="22863175"/>
            <a:ext cx="9528175" cy="1818959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5000">
                <a:solidFill>
                  <a:schemeClr val="tx1"/>
                </a:solidFill>
                <a:latin typeface="Calibri" panose="020F0502020204030204" pitchFamily="34" charset="0"/>
              </a:defRPr>
            </a:lvl1pPr>
            <a:lvl2pPr marL="742950" indent="-285750">
              <a:defRPr sz="5000">
                <a:solidFill>
                  <a:schemeClr val="tx1"/>
                </a:solidFill>
                <a:latin typeface="Calibri" panose="020F0502020204030204" pitchFamily="34" charset="0"/>
              </a:defRPr>
            </a:lvl2pPr>
            <a:lvl3pPr marL="1143000" indent="-228600">
              <a:defRPr sz="5000">
                <a:solidFill>
                  <a:schemeClr val="tx1"/>
                </a:solidFill>
                <a:latin typeface="Calibri" panose="020F0502020204030204" pitchFamily="34" charset="0"/>
              </a:defRPr>
            </a:lvl3pPr>
            <a:lvl4pPr marL="1600200" indent="-228600">
              <a:defRPr sz="5000">
                <a:solidFill>
                  <a:schemeClr val="tx1"/>
                </a:solidFill>
                <a:latin typeface="Calibri" panose="020F0502020204030204" pitchFamily="34" charset="0"/>
              </a:defRPr>
            </a:lvl4pPr>
            <a:lvl5pPr marL="2057400" indent="-228600">
              <a:defRPr sz="5000">
                <a:solidFill>
                  <a:schemeClr val="tx1"/>
                </a:solidFill>
                <a:latin typeface="Calibri" panose="020F0502020204030204" pitchFamily="34" charset="0"/>
              </a:defRPr>
            </a:lvl5pPr>
            <a:lvl6pPr marL="2514600" indent="-228600" defTabSz="2571750" fontAlgn="base">
              <a:spcBef>
                <a:spcPct val="0"/>
              </a:spcBef>
              <a:spcAft>
                <a:spcPct val="0"/>
              </a:spcAft>
              <a:defRPr sz="5000">
                <a:solidFill>
                  <a:schemeClr val="tx1"/>
                </a:solidFill>
                <a:latin typeface="Calibri" panose="020F0502020204030204" pitchFamily="34" charset="0"/>
              </a:defRPr>
            </a:lvl6pPr>
            <a:lvl7pPr marL="2971800" indent="-228600" defTabSz="2571750" fontAlgn="base">
              <a:spcBef>
                <a:spcPct val="0"/>
              </a:spcBef>
              <a:spcAft>
                <a:spcPct val="0"/>
              </a:spcAft>
              <a:defRPr sz="5000">
                <a:solidFill>
                  <a:schemeClr val="tx1"/>
                </a:solidFill>
                <a:latin typeface="Calibri" panose="020F0502020204030204" pitchFamily="34" charset="0"/>
              </a:defRPr>
            </a:lvl7pPr>
            <a:lvl8pPr marL="3429000" indent="-228600" defTabSz="2571750" fontAlgn="base">
              <a:spcBef>
                <a:spcPct val="0"/>
              </a:spcBef>
              <a:spcAft>
                <a:spcPct val="0"/>
              </a:spcAft>
              <a:defRPr sz="5000">
                <a:solidFill>
                  <a:schemeClr val="tx1"/>
                </a:solidFill>
                <a:latin typeface="Calibri" panose="020F0502020204030204" pitchFamily="34" charset="0"/>
              </a:defRPr>
            </a:lvl8pPr>
            <a:lvl9pPr marL="3886200" indent="-228600" defTabSz="2571750" fontAlgn="base">
              <a:spcBef>
                <a:spcPct val="0"/>
              </a:spcBef>
              <a:spcAft>
                <a:spcPct val="0"/>
              </a:spcAft>
              <a:defRPr sz="5000">
                <a:solidFill>
                  <a:schemeClr val="tx1"/>
                </a:solidFill>
                <a:latin typeface="Calibri" panose="020F0502020204030204" pitchFamily="34" charset="0"/>
              </a:defRPr>
            </a:lvl9pPr>
          </a:lstStyle>
          <a:p>
            <a:pPr algn="just" eaLnBrk="1" hangingPunct="1"/>
            <a:r>
              <a:rPr lang="en-US" altLang="en-US" sz="1400" b="1" dirty="0">
                <a:latin typeface="Arial" panose="020B0604020202020204" pitchFamily="34" charset="0"/>
                <a:cs typeface="Arial" panose="020B0604020202020204" pitchFamily="34" charset="0"/>
              </a:rPr>
              <a:t>4. </a:t>
            </a:r>
            <a:r>
              <a:rPr lang="en-US" altLang="en-US" sz="1400" b="1" dirty="0" smtClean="0">
                <a:latin typeface="Arial" panose="020B0604020202020204" pitchFamily="34" charset="0"/>
                <a:cs typeface="Arial" panose="020B0604020202020204" pitchFamily="34" charset="0"/>
              </a:rPr>
              <a:t>Discussion</a:t>
            </a:r>
          </a:p>
          <a:p>
            <a:pPr algn="just"/>
            <a:r>
              <a:rPr lang="en-US" sz="1400" b="1" dirty="0">
                <a:latin typeface="Arial" panose="020B0604020202020204" pitchFamily="34" charset="0"/>
                <a:cs typeface="Arial" panose="020B0604020202020204" pitchFamily="34" charset="0"/>
              </a:rPr>
              <a:t>4.1.</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Characterization of 12-lead </a:t>
            </a:r>
            <a:r>
              <a:rPr lang="en-US" sz="1400" b="1" dirty="0" err="1">
                <a:latin typeface="Arial" panose="020B0604020202020204" pitchFamily="34" charset="0"/>
                <a:cs typeface="Arial" panose="020B0604020202020204" pitchFamily="34" charset="0"/>
              </a:rPr>
              <a:t>ECG</a:t>
            </a:r>
            <a:r>
              <a:rPr lang="en-US" sz="1400" b="1" dirty="0">
                <a:latin typeface="Arial" panose="020B0604020202020204" pitchFamily="34" charset="0"/>
                <a:cs typeface="Arial" panose="020B0604020202020204" pitchFamily="34" charset="0"/>
              </a:rPr>
              <a:t> for localization of accessory pathways</a:t>
            </a:r>
            <a:endParaRPr lang="en-US" sz="1400" dirty="0">
              <a:latin typeface="Arial" panose="020B0604020202020204" pitchFamily="34" charset="0"/>
              <a:cs typeface="Arial" panose="020B0604020202020204" pitchFamily="34" charset="0"/>
            </a:endParaRPr>
          </a:p>
          <a:p>
            <a:pPr lvl="0" algn="just"/>
            <a:r>
              <a:rPr lang="en-US" sz="1400" b="1" i="1" dirty="0" smtClean="0">
                <a:latin typeface="Arial" panose="020B0604020202020204" pitchFamily="34" charset="0"/>
                <a:cs typeface="Arial" panose="020B0604020202020204" pitchFamily="34" charset="0"/>
              </a:rPr>
              <a:t>4.1.1. Characterization </a:t>
            </a:r>
            <a:r>
              <a:rPr lang="en-US" sz="1400" b="1" i="1" dirty="0">
                <a:latin typeface="Arial" panose="020B0604020202020204" pitchFamily="34" charset="0"/>
                <a:cs typeface="Arial" panose="020B0604020202020204" pitchFamily="34" charset="0"/>
              </a:rPr>
              <a:t>of delta wave polarity in </a:t>
            </a:r>
            <a:r>
              <a:rPr lang="en-US" sz="1400" b="1" i="1" dirty="0" err="1">
                <a:latin typeface="Arial" panose="020B0604020202020204" pitchFamily="34" charset="0"/>
                <a:cs typeface="Arial" panose="020B0604020202020204" pitchFamily="34" charset="0"/>
              </a:rPr>
              <a:t>V1</a:t>
            </a:r>
            <a:r>
              <a:rPr lang="en-US" sz="1400" b="1" i="1" dirty="0">
                <a:latin typeface="Arial" panose="020B0604020202020204" pitchFamily="34" charset="0"/>
                <a:cs typeface="Arial" panose="020B0604020202020204" pitchFamily="34" charset="0"/>
              </a:rPr>
              <a:t> lead with left or right side:</a:t>
            </a:r>
          </a:p>
          <a:p>
            <a:pPr algn="just"/>
            <a:r>
              <a:rPr lang="en-US" sz="1400" dirty="0" smtClean="0">
                <a:latin typeface="Arial" panose="020B0604020202020204" pitchFamily="34" charset="0"/>
                <a:cs typeface="Arial" panose="020B0604020202020204" pitchFamily="34" charset="0"/>
              </a:rPr>
              <a:t>       Characteristic </a:t>
            </a:r>
            <a:r>
              <a:rPr lang="en-US" sz="1400" dirty="0">
                <a:latin typeface="Arial" panose="020B0604020202020204" pitchFamily="34" charset="0"/>
                <a:cs typeface="Arial" panose="020B0604020202020204" pitchFamily="34" charset="0"/>
              </a:rPr>
              <a:t>electrocardiogram in a patient with left side pathway had strongly positive delta waves at </a:t>
            </a:r>
            <a:r>
              <a:rPr lang="en-US" sz="1400" dirty="0" err="1">
                <a:latin typeface="Arial" panose="020B0604020202020204" pitchFamily="34" charset="0"/>
                <a:cs typeface="Arial" panose="020B0604020202020204" pitchFamily="34" charset="0"/>
              </a:rPr>
              <a:t>V1</a:t>
            </a:r>
            <a:r>
              <a:rPr lang="en-US" sz="1400" dirty="0">
                <a:latin typeface="Arial" panose="020B0604020202020204" pitchFamily="34" charset="0"/>
                <a:cs typeface="Arial" panose="020B0604020202020204" pitchFamily="34" charset="0"/>
              </a:rPr>
              <a:t> lead are noted (97.2%), while right side pathway had strongly negative delta waves at </a:t>
            </a:r>
            <a:r>
              <a:rPr lang="en-US" sz="1400" dirty="0" err="1">
                <a:latin typeface="Arial" panose="020B0604020202020204" pitchFamily="34" charset="0"/>
                <a:cs typeface="Arial" panose="020B0604020202020204" pitchFamily="34" charset="0"/>
              </a:rPr>
              <a:t>V1</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leasd</a:t>
            </a:r>
            <a:r>
              <a:rPr lang="en-US" sz="1400" dirty="0">
                <a:latin typeface="Arial" panose="020B0604020202020204" pitchFamily="34" charset="0"/>
                <a:cs typeface="Arial" panose="020B0604020202020204" pitchFamily="34" charset="0"/>
              </a:rPr>
              <a:t> are noted (83.8%). </a:t>
            </a:r>
            <a:r>
              <a:rPr lang="en-US" sz="1400" dirty="0" smtClean="0">
                <a:latin typeface="Arial" panose="020B0604020202020204" pitchFamily="34" charset="0"/>
                <a:cs typeface="Arial" panose="020B0604020202020204" pitchFamily="34" charset="0"/>
              </a:rPr>
              <a:t>This </a:t>
            </a:r>
            <a:r>
              <a:rPr lang="en-US" sz="1400" dirty="0">
                <a:latin typeface="Arial" panose="020B0604020202020204" pitchFamily="34" charset="0"/>
                <a:cs typeface="Arial" panose="020B0604020202020204" pitchFamily="34" charset="0"/>
              </a:rPr>
              <a:t>is very useful in selecting the approach of the catheter is the vein or artery; All right-sided AP were ablated with the use of </a:t>
            </a:r>
            <a:r>
              <a:rPr lang="en-US" sz="1400" dirty="0" err="1">
                <a:latin typeface="Arial" panose="020B0604020202020204" pitchFamily="34" charset="0"/>
                <a:cs typeface="Arial" panose="020B0604020202020204" pitchFamily="34" charset="0"/>
              </a:rPr>
              <a:t>transvenous</a:t>
            </a:r>
            <a:r>
              <a:rPr lang="en-US" sz="1400" dirty="0">
                <a:latin typeface="Arial" panose="020B0604020202020204" pitchFamily="34" charset="0"/>
                <a:cs typeface="Arial" panose="020B0604020202020204" pitchFamily="34" charset="0"/>
              </a:rPr>
              <a:t> atrial approach through the femoral vein, while left-side AP were ablated with retrograde arterial approach; if this approach failed the pathway was ablated using </a:t>
            </a:r>
            <a:r>
              <a:rPr lang="en-US" sz="1400" dirty="0" err="1">
                <a:latin typeface="Arial" panose="020B0604020202020204" pitchFamily="34" charset="0"/>
                <a:cs typeface="Arial" panose="020B0604020202020204" pitchFamily="34" charset="0"/>
              </a:rPr>
              <a:t>antegrade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transeptal</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approach [2.</a:t>
            </a:r>
            <a:endParaRPr lang="en-US" sz="1400" i="1" dirty="0">
              <a:latin typeface="Arial" panose="020B0604020202020204" pitchFamily="34" charset="0"/>
              <a:cs typeface="Arial" panose="020B0604020202020204" pitchFamily="34" charset="0"/>
            </a:endParaRPr>
          </a:p>
          <a:p>
            <a:pPr algn="just"/>
            <a:r>
              <a:rPr lang="en-US" sz="1400" dirty="0" smtClean="0">
                <a:latin typeface="Arial" panose="020B0604020202020204" pitchFamily="34" charset="0"/>
                <a:cs typeface="Arial" panose="020B0604020202020204" pitchFamily="34" charset="0"/>
              </a:rPr>
              <a:t>       Some </a:t>
            </a:r>
            <a:r>
              <a:rPr lang="en-US" sz="1400" dirty="0" err="1">
                <a:latin typeface="Arial" panose="020B0604020202020204" pitchFamily="34" charset="0"/>
                <a:cs typeface="Arial" panose="020B0604020202020204" pitchFamily="34" charset="0"/>
              </a:rPr>
              <a:t>ECG</a:t>
            </a:r>
            <a:r>
              <a:rPr lang="en-US" sz="1400" dirty="0">
                <a:latin typeface="Arial" panose="020B0604020202020204" pitchFamily="34" charset="0"/>
                <a:cs typeface="Arial" panose="020B0604020202020204" pitchFamily="34" charset="0"/>
              </a:rPr>
              <a:t> algorithms have been published predicting locations of left-sided or right-sided accessory pathway by positive of negative delta wave </a:t>
            </a:r>
            <a:r>
              <a:rPr lang="en-US" sz="1400" dirty="0" smtClean="0">
                <a:latin typeface="Arial" panose="020B0604020202020204" pitchFamily="34" charset="0"/>
                <a:cs typeface="Arial" panose="020B0604020202020204" pitchFamily="34" charset="0"/>
              </a:rPr>
              <a:t>[1], [2], [3</a:t>
            </a:r>
            <a:r>
              <a:rPr lang="en-US" sz="1400" dirty="0">
                <a:latin typeface="Arial" panose="020B0604020202020204" pitchFamily="34" charset="0"/>
                <a:cs typeface="Arial" panose="020B0604020202020204" pitchFamily="34" charset="0"/>
              </a:rPr>
              <a:t>], [6]. Beside, some other studies showed that diagnosis left or right-side accessory pathway by other </a:t>
            </a:r>
            <a:r>
              <a:rPr lang="en-US" sz="1400" dirty="0" err="1">
                <a:latin typeface="Arial" panose="020B0604020202020204" pitchFamily="34" charset="0"/>
                <a:cs typeface="Arial" panose="020B0604020202020204" pitchFamily="34" charset="0"/>
              </a:rPr>
              <a:t>ECG</a:t>
            </a:r>
            <a:r>
              <a:rPr lang="en-US" sz="1400" dirty="0">
                <a:latin typeface="Arial" panose="020B0604020202020204" pitchFamily="34" charset="0"/>
                <a:cs typeface="Arial" panose="020B0604020202020204" pitchFamily="34" charset="0"/>
              </a:rPr>
              <a:t> parameters such as D’ </a:t>
            </a:r>
            <a:r>
              <a:rPr lang="en-US" sz="1400" dirty="0" smtClean="0">
                <a:latin typeface="Arial" panose="020B0604020202020204" pitchFamily="34" charset="0"/>
                <a:cs typeface="Arial" panose="020B0604020202020204" pitchFamily="34" charset="0"/>
              </a:rPr>
              <a:t>Avila [</a:t>
            </a:r>
            <a:r>
              <a:rPr lang="en-US" sz="1400" dirty="0">
                <a:latin typeface="Arial" panose="020B0604020202020204" pitchFamily="34" charset="0"/>
                <a:cs typeface="Arial" panose="020B0604020202020204" pitchFamily="34" charset="0"/>
              </a:rPr>
              <a:t>4], </a:t>
            </a:r>
            <a:r>
              <a:rPr lang="en-US" sz="1400" dirty="0" err="1">
                <a:latin typeface="Arial" panose="020B0604020202020204" pitchFamily="34" charset="0"/>
                <a:cs typeface="Arial" panose="020B0604020202020204" pitchFamily="34" charset="0"/>
              </a:rPr>
              <a:t>Chern-En</a:t>
            </a:r>
            <a:r>
              <a:rPr lang="en-US" sz="1400" dirty="0">
                <a:latin typeface="Arial" panose="020B0604020202020204" pitchFamily="34" charset="0"/>
                <a:cs typeface="Arial" panose="020B0604020202020204" pitchFamily="34" charset="0"/>
              </a:rPr>
              <a:t> Chiang </a:t>
            </a:r>
            <a:r>
              <a:rPr lang="en-US" sz="1400" dirty="0" smtClean="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7], Mauricio S. </a:t>
            </a:r>
            <a:r>
              <a:rPr lang="en-US" sz="1400" dirty="0" err="1">
                <a:latin typeface="Arial" panose="020B0604020202020204" pitchFamily="34" charset="0"/>
                <a:cs typeface="Arial" panose="020B0604020202020204" pitchFamily="34" charset="0"/>
              </a:rPr>
              <a:t>Arruda</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8], Muhammad </a:t>
            </a:r>
            <a:r>
              <a:rPr lang="en-US" sz="1400" dirty="0" smtClean="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6], and Noriko </a:t>
            </a:r>
            <a:r>
              <a:rPr lang="en-US" sz="1400" dirty="0" smtClean="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9</a:t>
            </a:r>
            <a:r>
              <a:rPr lang="en-US" sz="1400" dirty="0" smtClean="0">
                <a:latin typeface="Arial" panose="020B0604020202020204" pitchFamily="34" charset="0"/>
                <a:cs typeface="Arial" panose="020B0604020202020204" pitchFamily="34" charset="0"/>
              </a:rPr>
              <a:t>].</a:t>
            </a:r>
            <a:endParaRPr lang="en-US" sz="1400" i="1" dirty="0" smtClean="0">
              <a:latin typeface="Arial" panose="020B0604020202020204" pitchFamily="34" charset="0"/>
              <a:cs typeface="Arial" panose="020B0604020202020204" pitchFamily="34" charset="0"/>
            </a:endParaRPr>
          </a:p>
          <a:p>
            <a:pPr lvl="0" algn="just"/>
            <a:r>
              <a:rPr lang="en-US" sz="1400" b="1" i="1" dirty="0" smtClean="0">
                <a:latin typeface="Arial" panose="020B0604020202020204" pitchFamily="34" charset="0"/>
                <a:cs typeface="Arial" panose="020B0604020202020204" pitchFamily="34" charset="0"/>
              </a:rPr>
              <a:t>4.1.2. Transition characteristics of the </a:t>
            </a:r>
            <a:r>
              <a:rPr lang="en-US" sz="1400" b="1" i="1" dirty="0" err="1" smtClean="0">
                <a:latin typeface="Arial" panose="020B0604020202020204" pitchFamily="34" charset="0"/>
                <a:cs typeface="Arial" panose="020B0604020202020204" pitchFamily="34" charset="0"/>
              </a:rPr>
              <a:t>QRS</a:t>
            </a:r>
            <a:r>
              <a:rPr lang="en-US" sz="1400" b="1" i="1" dirty="0" smtClean="0">
                <a:latin typeface="Arial" panose="020B0604020202020204" pitchFamily="34" charset="0"/>
                <a:cs typeface="Arial" panose="020B0604020202020204" pitchFamily="34" charset="0"/>
              </a:rPr>
              <a:t> complex on 12-lead </a:t>
            </a:r>
            <a:r>
              <a:rPr lang="en-US" sz="1400" b="1" i="1" dirty="0" err="1" smtClean="0">
                <a:latin typeface="Arial" panose="020B0604020202020204" pitchFamily="34" charset="0"/>
                <a:cs typeface="Arial" panose="020B0604020202020204" pitchFamily="34" charset="0"/>
              </a:rPr>
              <a:t>ECG</a:t>
            </a:r>
            <a:r>
              <a:rPr lang="en-US" sz="1400" b="1" i="1" dirty="0" smtClean="0">
                <a:latin typeface="Arial" panose="020B0604020202020204" pitchFamily="34" charset="0"/>
                <a:cs typeface="Arial" panose="020B0604020202020204" pitchFamily="34" charset="0"/>
              </a:rPr>
              <a:t> with septal or free wall lateral location</a:t>
            </a:r>
          </a:p>
          <a:p>
            <a:pPr algn="just"/>
            <a:r>
              <a:rPr lang="en-US" sz="1400" dirty="0" smtClean="0">
                <a:latin typeface="Arial" panose="020B0604020202020204" pitchFamily="34" charset="0"/>
                <a:cs typeface="Arial" panose="020B0604020202020204" pitchFamily="34" charset="0"/>
              </a:rPr>
              <a:t>        Characteristic </a:t>
            </a:r>
            <a:r>
              <a:rPr lang="en-US" sz="1400" dirty="0" err="1" smtClean="0">
                <a:latin typeface="Arial" panose="020B0604020202020204" pitchFamily="34" charset="0"/>
                <a:cs typeface="Arial" panose="020B0604020202020204" pitchFamily="34" charset="0"/>
              </a:rPr>
              <a:t>ECG</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in a patient with septal location pathway was most common at </a:t>
            </a:r>
            <a:r>
              <a:rPr lang="en-US" sz="1400" dirty="0" err="1">
                <a:latin typeface="Arial" panose="020B0604020202020204" pitchFamily="34" charset="0"/>
                <a:cs typeface="Arial" panose="020B0604020202020204" pitchFamily="34" charset="0"/>
              </a:rPr>
              <a:t>V1,V2</a:t>
            </a:r>
            <a:r>
              <a:rPr lang="en-US" sz="1400" dirty="0">
                <a:latin typeface="Arial" panose="020B0604020202020204" pitchFamily="34" charset="0"/>
                <a:cs typeface="Arial" panose="020B0604020202020204" pitchFamily="34" charset="0"/>
              </a:rPr>
              <a:t> lead are noted (89.2%), While free wall lateral location pathway was most common at after </a:t>
            </a:r>
            <a:r>
              <a:rPr lang="en-US" sz="1400" dirty="0" err="1">
                <a:latin typeface="Arial" panose="020B0604020202020204" pitchFamily="34" charset="0"/>
                <a:cs typeface="Arial" panose="020B0604020202020204" pitchFamily="34" charset="0"/>
              </a:rPr>
              <a:t>V1V2</a:t>
            </a:r>
            <a:r>
              <a:rPr lang="en-US" sz="1400" dirty="0">
                <a:latin typeface="Arial" panose="020B0604020202020204" pitchFamily="34" charset="0"/>
                <a:cs typeface="Arial" panose="020B0604020202020204" pitchFamily="34" charset="0"/>
              </a:rPr>
              <a:t>/before </a:t>
            </a:r>
            <a:r>
              <a:rPr lang="en-US" sz="1400" dirty="0" err="1">
                <a:latin typeface="Arial" panose="020B0604020202020204" pitchFamily="34" charset="0"/>
                <a:cs typeface="Arial" panose="020B0604020202020204" pitchFamily="34" charset="0"/>
              </a:rPr>
              <a:t>V1</a:t>
            </a:r>
            <a:r>
              <a:rPr lang="en-US" sz="1400" dirty="0">
                <a:latin typeface="Arial" panose="020B0604020202020204" pitchFamily="34" charset="0"/>
                <a:cs typeface="Arial" panose="020B0604020202020204" pitchFamily="34" charset="0"/>
              </a:rPr>
              <a:t> lead are noted (87.1%). </a:t>
            </a:r>
            <a:endParaRPr lang="en-US" sz="1400" i="1" dirty="0">
              <a:latin typeface="Arial" panose="020B0604020202020204" pitchFamily="34" charset="0"/>
              <a:cs typeface="Arial" panose="020B0604020202020204" pitchFamily="34" charset="0"/>
            </a:endParaRPr>
          </a:p>
          <a:p>
            <a:pPr algn="just"/>
            <a:r>
              <a:rPr lang="en-US" sz="1400" dirty="0" smtClean="0">
                <a:latin typeface="Arial" panose="020B0604020202020204" pitchFamily="34" charset="0"/>
                <a:cs typeface="Arial" panose="020B0604020202020204" pitchFamily="34" charset="0"/>
              </a:rPr>
              <a:t>        Some </a:t>
            </a:r>
            <a:r>
              <a:rPr lang="en-US" sz="1400" dirty="0">
                <a:latin typeface="Arial" panose="020B0604020202020204" pitchFamily="34" charset="0"/>
                <a:cs typeface="Arial" panose="020B0604020202020204" pitchFamily="34" charset="0"/>
              </a:rPr>
              <a:t>algorithms based on </a:t>
            </a:r>
            <a:r>
              <a:rPr lang="en-US" sz="1400" dirty="0" err="1">
                <a:latin typeface="Arial" panose="020B0604020202020204" pitchFamily="34" charset="0"/>
                <a:cs typeface="Arial" panose="020B0604020202020204" pitchFamily="34" charset="0"/>
              </a:rPr>
              <a:t>ECG</a:t>
            </a:r>
            <a:r>
              <a:rPr lang="en-US" sz="1400" dirty="0">
                <a:latin typeface="Arial" panose="020B0604020202020204" pitchFamily="34" charset="0"/>
                <a:cs typeface="Arial" panose="020B0604020202020204" pitchFamily="34" charset="0"/>
              </a:rPr>
              <a:t> not-yet finding different </a:t>
            </a:r>
            <a:r>
              <a:rPr lang="en-US" sz="1400" dirty="0" smtClean="0">
                <a:latin typeface="Arial" panose="020B0604020202020204" pitchFamily="34" charset="0"/>
                <a:cs typeface="Arial" panose="020B0604020202020204" pitchFamily="34" charset="0"/>
              </a:rPr>
              <a:t>between </a:t>
            </a:r>
            <a:r>
              <a:rPr lang="en-US" sz="1400" dirty="0" err="1" smtClean="0">
                <a:latin typeface="Arial" panose="020B0604020202020204" pitchFamily="34" charset="0"/>
                <a:cs typeface="Arial" panose="020B0604020202020204" pitchFamily="34" charset="0"/>
              </a:rPr>
              <a:t>anteroseptal</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with right anterolateral APs, difficult in </a:t>
            </a:r>
            <a:r>
              <a:rPr lang="en-US" sz="1400" dirty="0" err="1">
                <a:latin typeface="Arial" panose="020B0604020202020204" pitchFamily="34" charset="0"/>
                <a:cs typeface="Arial" panose="020B0604020202020204" pitchFamily="34" charset="0"/>
              </a:rPr>
              <a:t>posteroseptal</a:t>
            </a:r>
            <a:r>
              <a:rPr lang="en-US" sz="1400" dirty="0">
                <a:latin typeface="Arial" panose="020B0604020202020204" pitchFamily="34" charset="0"/>
                <a:cs typeface="Arial" panose="020B0604020202020204" pitchFamily="34" charset="0"/>
              </a:rPr>
              <a:t> with posterolateral (left or right). However, many studies were showed that transition of </a:t>
            </a:r>
            <a:r>
              <a:rPr lang="en-US" sz="1400" dirty="0" err="1">
                <a:latin typeface="Arial" panose="020B0604020202020204" pitchFamily="34" charset="0"/>
                <a:cs typeface="Arial" panose="020B0604020202020204" pitchFamily="34" charset="0"/>
              </a:rPr>
              <a:t>QRS</a:t>
            </a:r>
            <a:r>
              <a:rPr lang="en-US" sz="1400" dirty="0">
                <a:latin typeface="Arial" panose="020B0604020202020204" pitchFamily="34" charset="0"/>
                <a:cs typeface="Arial" panose="020B0604020202020204" pitchFamily="34" charset="0"/>
              </a:rPr>
              <a:t> complex can be used to predicting locations of septal or free wall accessory </a:t>
            </a:r>
            <a:r>
              <a:rPr lang="en-US" sz="1400" dirty="0" smtClean="0">
                <a:latin typeface="Arial" panose="020B0604020202020204" pitchFamily="34" charset="0"/>
                <a:cs typeface="Arial" panose="020B0604020202020204" pitchFamily="34" charset="0"/>
              </a:rPr>
              <a:t>pathway [1], </a:t>
            </a:r>
            <a:r>
              <a:rPr lang="en-US" sz="1400" dirty="0">
                <a:latin typeface="Arial" panose="020B0604020202020204" pitchFamily="34" charset="0"/>
                <a:cs typeface="Arial" panose="020B0604020202020204" pitchFamily="34" charset="0"/>
              </a:rPr>
              <a:t>[2], [6].</a:t>
            </a:r>
          </a:p>
          <a:p>
            <a:pPr lvl="0" algn="just"/>
            <a:r>
              <a:rPr lang="en-US" sz="1400" b="1" i="1" dirty="0" smtClean="0">
                <a:latin typeface="Arial" panose="020B0604020202020204" pitchFamily="34" charset="0"/>
                <a:cs typeface="Arial" panose="020B0604020202020204" pitchFamily="34" charset="0"/>
              </a:rPr>
              <a:t>4.1.3. Characterization </a:t>
            </a:r>
            <a:r>
              <a:rPr lang="en-US" sz="1400" b="1" i="1" dirty="0">
                <a:latin typeface="Arial" panose="020B0604020202020204" pitchFamily="34" charset="0"/>
                <a:cs typeface="Arial" panose="020B0604020202020204" pitchFamily="34" charset="0"/>
              </a:rPr>
              <a:t>of delta wave polarity in at least 2/3 inferior lead (</a:t>
            </a:r>
            <a:r>
              <a:rPr lang="en-US" sz="1400" b="1" i="1" dirty="0" err="1">
                <a:latin typeface="Arial" panose="020B0604020202020204" pitchFamily="34" charset="0"/>
                <a:cs typeface="Arial" panose="020B0604020202020204" pitchFamily="34" charset="0"/>
              </a:rPr>
              <a:t>DII,DIII,aVF</a:t>
            </a:r>
            <a:r>
              <a:rPr lang="en-US" sz="1400" b="1" i="1" dirty="0">
                <a:latin typeface="Arial" panose="020B0604020202020204" pitchFamily="34" charset="0"/>
                <a:cs typeface="Arial" panose="020B0604020202020204" pitchFamily="34" charset="0"/>
              </a:rPr>
              <a:t>) with </a:t>
            </a:r>
            <a:r>
              <a:rPr lang="en-US" sz="1400" b="1" i="1" dirty="0" err="1">
                <a:latin typeface="Arial" panose="020B0604020202020204" pitchFamily="34" charset="0"/>
                <a:cs typeface="Arial" panose="020B0604020202020204" pitchFamily="34" charset="0"/>
              </a:rPr>
              <a:t>antero</a:t>
            </a:r>
            <a:r>
              <a:rPr lang="en-US" sz="1400" b="1" i="1" dirty="0">
                <a:latin typeface="Arial" panose="020B0604020202020204" pitchFamily="34" charset="0"/>
                <a:cs typeface="Arial" panose="020B0604020202020204" pitchFamily="34" charset="0"/>
              </a:rPr>
              <a:t> or </a:t>
            </a:r>
            <a:r>
              <a:rPr lang="en-US" sz="1400" b="1" i="1" dirty="0" err="1" smtClean="0">
                <a:latin typeface="Arial" panose="020B0604020202020204" pitchFamily="34" charset="0"/>
                <a:cs typeface="Arial" panose="020B0604020202020204" pitchFamily="34" charset="0"/>
              </a:rPr>
              <a:t>postero</a:t>
            </a:r>
            <a:r>
              <a:rPr lang="en-US" sz="1400" b="1" i="1" dirty="0" smtClean="0">
                <a:latin typeface="Arial" panose="020B0604020202020204" pitchFamily="34" charset="0"/>
                <a:cs typeface="Arial" panose="020B0604020202020204" pitchFamily="34" charset="0"/>
              </a:rPr>
              <a:t> group</a:t>
            </a:r>
            <a:endParaRPr lang="en-US" sz="1400" b="1" i="1" dirty="0">
              <a:latin typeface="Arial" panose="020B0604020202020204" pitchFamily="34" charset="0"/>
              <a:cs typeface="Arial" panose="020B0604020202020204" pitchFamily="34" charset="0"/>
            </a:endParaRPr>
          </a:p>
          <a:p>
            <a:pPr algn="just"/>
            <a:r>
              <a:rPr lang="en-US" sz="1400" dirty="0" smtClean="0">
                <a:latin typeface="Arial" panose="020B0604020202020204" pitchFamily="34" charset="0"/>
                <a:cs typeface="Arial" panose="020B0604020202020204" pitchFamily="34" charset="0"/>
              </a:rPr>
              <a:t>        Characteristic </a:t>
            </a:r>
            <a:r>
              <a:rPr lang="en-US" sz="1400" dirty="0">
                <a:latin typeface="Arial" panose="020B0604020202020204" pitchFamily="34" charset="0"/>
                <a:cs typeface="Arial" panose="020B0604020202020204" pitchFamily="34" charset="0"/>
              </a:rPr>
              <a:t>electrocardiogram in a patient with </a:t>
            </a:r>
            <a:r>
              <a:rPr lang="en-US" sz="1400" dirty="0" err="1">
                <a:latin typeface="Arial" panose="020B0604020202020204" pitchFamily="34" charset="0"/>
                <a:cs typeface="Arial" panose="020B0604020202020204" pitchFamily="34" charset="0"/>
              </a:rPr>
              <a:t>antero</a:t>
            </a:r>
            <a:r>
              <a:rPr lang="en-US" sz="1400" dirty="0">
                <a:latin typeface="Arial" panose="020B0604020202020204" pitchFamily="34" charset="0"/>
                <a:cs typeface="Arial" panose="020B0604020202020204" pitchFamily="34" charset="0"/>
              </a:rPr>
              <a:t> group pathway had strongly positive delta waves in at least 2/3 inferior are noted (100%), while </a:t>
            </a:r>
            <a:r>
              <a:rPr lang="en-US" sz="1400" dirty="0" err="1">
                <a:latin typeface="Arial" panose="020B0604020202020204" pitchFamily="34" charset="0"/>
                <a:cs typeface="Arial" panose="020B0604020202020204" pitchFamily="34" charset="0"/>
              </a:rPr>
              <a:t>postero</a:t>
            </a:r>
            <a:r>
              <a:rPr lang="en-US" sz="1400" dirty="0">
                <a:latin typeface="Arial" panose="020B0604020202020204" pitchFamily="34" charset="0"/>
                <a:cs typeface="Arial" panose="020B0604020202020204" pitchFamily="34" charset="0"/>
              </a:rPr>
              <a:t> group pathway had strongly negative delta waves in at least 2/3 inferior leads (II, III, </a:t>
            </a:r>
            <a:r>
              <a:rPr lang="en-US" sz="1400" dirty="0" err="1">
                <a:latin typeface="Arial" panose="020B0604020202020204" pitchFamily="34" charset="0"/>
                <a:cs typeface="Arial" panose="020B0604020202020204" pitchFamily="34" charset="0"/>
              </a:rPr>
              <a:t>aVF</a:t>
            </a:r>
            <a:r>
              <a:rPr lang="en-US" sz="1400" dirty="0">
                <a:latin typeface="Arial" panose="020B0604020202020204" pitchFamily="34" charset="0"/>
                <a:cs typeface="Arial" panose="020B0604020202020204" pitchFamily="34" charset="0"/>
              </a:rPr>
              <a:t>) are noted (93.1%). </a:t>
            </a:r>
            <a:endParaRPr lang="en-US" sz="1400" i="1" dirty="0">
              <a:latin typeface="Arial" panose="020B0604020202020204" pitchFamily="34" charset="0"/>
              <a:cs typeface="Arial" panose="020B0604020202020204" pitchFamily="34" charset="0"/>
            </a:endParaRPr>
          </a:p>
          <a:p>
            <a:pPr algn="just"/>
            <a:r>
              <a:rPr lang="en-US" sz="1400" dirty="0" smtClean="0">
                <a:latin typeface="Arial" panose="020B0604020202020204" pitchFamily="34" charset="0"/>
                <a:cs typeface="Arial" panose="020B0604020202020204" pitchFamily="34" charset="0"/>
              </a:rPr>
              <a:t>        Some </a:t>
            </a:r>
            <a:r>
              <a:rPr lang="en-US" sz="1400" dirty="0" err="1">
                <a:latin typeface="Arial" panose="020B0604020202020204" pitchFamily="34" charset="0"/>
                <a:cs typeface="Arial" panose="020B0604020202020204" pitchFamily="34" charset="0"/>
              </a:rPr>
              <a:t>ECG</a:t>
            </a:r>
            <a:r>
              <a:rPr lang="en-US" sz="1400" dirty="0">
                <a:latin typeface="Arial" panose="020B0604020202020204" pitchFamily="34" charset="0"/>
                <a:cs typeface="Arial" panose="020B0604020202020204" pitchFamily="34" charset="0"/>
              </a:rPr>
              <a:t> algorithms have been published predicting locations of </a:t>
            </a:r>
            <a:r>
              <a:rPr lang="en-US" sz="1400" dirty="0" err="1">
                <a:latin typeface="Arial" panose="020B0604020202020204" pitchFamily="34" charset="0"/>
                <a:cs typeface="Arial" panose="020B0604020202020204" pitchFamily="34" charset="0"/>
              </a:rPr>
              <a:t>antero</a:t>
            </a:r>
            <a:r>
              <a:rPr lang="en-US" sz="1400" dirty="0">
                <a:latin typeface="Arial" panose="020B0604020202020204" pitchFamily="34" charset="0"/>
                <a:cs typeface="Arial" panose="020B0604020202020204" pitchFamily="34" charset="0"/>
              </a:rPr>
              <a:t> or </a:t>
            </a:r>
            <a:r>
              <a:rPr lang="en-US" sz="1400" dirty="0" err="1">
                <a:latin typeface="Arial" panose="020B0604020202020204" pitchFamily="34" charset="0"/>
                <a:cs typeface="Arial" panose="020B0604020202020204" pitchFamily="34" charset="0"/>
              </a:rPr>
              <a:t>postero</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accessory </a:t>
            </a:r>
            <a:r>
              <a:rPr lang="en-US" sz="1400" dirty="0">
                <a:latin typeface="Arial" panose="020B0604020202020204" pitchFamily="34" charset="0"/>
                <a:cs typeface="Arial" panose="020B0604020202020204" pitchFamily="34" charset="0"/>
              </a:rPr>
              <a:t>pathway by positive or negative delta wave in inferior as </a:t>
            </a:r>
            <a:r>
              <a:rPr lang="en-US" sz="1400" dirty="0" smtClean="0">
                <a:latin typeface="Arial" panose="020B0604020202020204" pitchFamily="34" charset="0"/>
                <a:cs typeface="Arial" panose="020B0604020202020204" pitchFamily="34" charset="0"/>
              </a:rPr>
              <a:t>below [1], </a:t>
            </a:r>
            <a:r>
              <a:rPr lang="en-US" sz="1400" dirty="0">
                <a:latin typeface="Arial" panose="020B0604020202020204" pitchFamily="34" charset="0"/>
                <a:cs typeface="Arial" panose="020B0604020202020204" pitchFamily="34" charset="0"/>
              </a:rPr>
              <a:t>[2], [6]. However, some studies were only </a:t>
            </a:r>
            <a:r>
              <a:rPr lang="en-US" sz="1400" dirty="0" err="1">
                <a:latin typeface="Arial" panose="020B0604020202020204" pitchFamily="34" charset="0"/>
                <a:cs typeface="Arial" panose="020B0604020202020204" pitchFamily="34" charset="0"/>
              </a:rPr>
              <a:t>forcus</a:t>
            </a:r>
            <a:r>
              <a:rPr lang="en-US" sz="1400" dirty="0">
                <a:latin typeface="Arial" panose="020B0604020202020204" pitchFamily="34" charset="0"/>
                <a:cs typeface="Arial" panose="020B0604020202020204" pitchFamily="34" charset="0"/>
              </a:rPr>
              <a:t> on some positions in </a:t>
            </a:r>
            <a:r>
              <a:rPr lang="en-US" sz="1400" dirty="0" err="1">
                <a:latin typeface="Arial" panose="020B0604020202020204" pitchFamily="34" charset="0"/>
                <a:cs typeface="Arial" panose="020B0604020202020204" pitchFamily="34" charset="0"/>
              </a:rPr>
              <a:t>antero</a:t>
            </a:r>
            <a:r>
              <a:rPr lang="en-US" sz="1400" dirty="0">
                <a:latin typeface="Arial" panose="020B0604020202020204" pitchFamily="34" charset="0"/>
                <a:cs typeface="Arial" panose="020B0604020202020204" pitchFamily="34" charset="0"/>
              </a:rPr>
              <a:t> and </a:t>
            </a:r>
            <a:r>
              <a:rPr lang="en-US" sz="1400" dirty="0" err="1">
                <a:latin typeface="Arial" panose="020B0604020202020204" pitchFamily="34" charset="0"/>
                <a:cs typeface="Arial" panose="020B0604020202020204" pitchFamily="34" charset="0"/>
              </a:rPr>
              <a:t>postero</a:t>
            </a:r>
            <a:r>
              <a:rPr lang="en-US" sz="1400" dirty="0">
                <a:latin typeface="Arial" panose="020B0604020202020204" pitchFamily="34" charset="0"/>
                <a:cs typeface="Arial" panose="020B0604020202020204" pitchFamily="34" charset="0"/>
              </a:rPr>
              <a:t> accessory [10].</a:t>
            </a:r>
            <a:endParaRPr lang="en-US" sz="1400" i="1" dirty="0">
              <a:latin typeface="Arial" panose="020B0604020202020204" pitchFamily="34" charset="0"/>
              <a:cs typeface="Arial" panose="020B0604020202020204" pitchFamily="34" charset="0"/>
            </a:endParaRPr>
          </a:p>
          <a:p>
            <a:pPr algn="just"/>
            <a:r>
              <a:rPr lang="en-US" sz="1400" b="1" dirty="0">
                <a:latin typeface="Arial" panose="020B0604020202020204" pitchFamily="34" charset="0"/>
                <a:cs typeface="Arial" panose="020B0604020202020204" pitchFamily="34" charset="0"/>
              </a:rPr>
              <a:t>4.2. Characterization of 12-Lead </a:t>
            </a:r>
            <a:r>
              <a:rPr lang="en-US" sz="1400" b="1" dirty="0" err="1">
                <a:latin typeface="Arial" panose="020B0604020202020204" pitchFamily="34" charset="0"/>
                <a:cs typeface="Arial" panose="020B0604020202020204" pitchFamily="34" charset="0"/>
              </a:rPr>
              <a:t>ECG</a:t>
            </a:r>
            <a:r>
              <a:rPr lang="en-US" sz="1400" b="1" dirty="0">
                <a:latin typeface="Arial" panose="020B0604020202020204" pitchFamily="34" charset="0"/>
                <a:cs typeface="Arial" panose="020B0604020202020204" pitchFamily="34" charset="0"/>
              </a:rPr>
              <a:t> for the each </a:t>
            </a:r>
            <a:r>
              <a:rPr lang="en-US" sz="1400" b="1" dirty="0" smtClean="0">
                <a:latin typeface="Arial" panose="020B0604020202020204" pitchFamily="34" charset="0"/>
                <a:cs typeface="Arial" panose="020B0604020202020204" pitchFamily="34" charset="0"/>
              </a:rPr>
              <a:t>location (10 regions)</a:t>
            </a:r>
            <a:endParaRPr lang="en-US" sz="1400" dirty="0">
              <a:latin typeface="Arial" panose="020B0604020202020204" pitchFamily="34" charset="0"/>
              <a:cs typeface="Arial" panose="020B0604020202020204" pitchFamily="34" charset="0"/>
            </a:endParaRPr>
          </a:p>
          <a:p>
            <a:pPr algn="just"/>
            <a:r>
              <a:rPr lang="en-US" sz="1400" b="1" dirty="0">
                <a:latin typeface="Arial" panose="020B0604020202020204" pitchFamily="34" charset="0"/>
                <a:cs typeface="Arial" panose="020B0604020202020204" pitchFamily="34" charset="0"/>
              </a:rPr>
              <a:t>4.2.1. Characterization of 12-Lead </a:t>
            </a:r>
            <a:r>
              <a:rPr lang="en-US" sz="1400" b="1" dirty="0" err="1">
                <a:latin typeface="Arial" panose="020B0604020202020204" pitchFamily="34" charset="0"/>
                <a:cs typeface="Arial" panose="020B0604020202020204" pitchFamily="34" charset="0"/>
              </a:rPr>
              <a:t>ECG</a:t>
            </a:r>
            <a:r>
              <a:rPr lang="en-US" sz="1400" b="1" dirty="0">
                <a:latin typeface="Arial" panose="020B0604020202020204" pitchFamily="34" charset="0"/>
                <a:cs typeface="Arial" panose="020B0604020202020204" pitchFamily="34" charset="0"/>
              </a:rPr>
              <a:t> for the right free wall </a:t>
            </a:r>
            <a:r>
              <a:rPr lang="en-US" sz="1400" b="1" dirty="0" smtClean="0">
                <a:latin typeface="Arial" panose="020B0604020202020204" pitchFamily="34" charset="0"/>
                <a:cs typeface="Arial" panose="020B0604020202020204" pitchFamily="34" charset="0"/>
              </a:rPr>
              <a:t>location (3 regions)</a:t>
            </a:r>
            <a:endParaRPr lang="en-US" sz="1400" dirty="0">
              <a:latin typeface="Arial" panose="020B0604020202020204" pitchFamily="34" charset="0"/>
              <a:cs typeface="Arial" panose="020B0604020202020204" pitchFamily="34" charset="0"/>
            </a:endParaRPr>
          </a:p>
          <a:p>
            <a:pPr algn="just"/>
            <a:r>
              <a:rPr lang="en-US" sz="1400" dirty="0" smtClean="0">
                <a:latin typeface="Arial" panose="020B0604020202020204" pitchFamily="34" charset="0"/>
                <a:cs typeface="Arial" panose="020B0604020202020204" pitchFamily="34" charset="0"/>
              </a:rPr>
              <a:t>        The </a:t>
            </a:r>
            <a:r>
              <a:rPr lang="en-US" sz="1400" dirty="0">
                <a:latin typeface="Arial" panose="020B0604020202020204" pitchFamily="34" charset="0"/>
                <a:cs typeface="Arial" panose="020B0604020202020204" pitchFamily="34" charset="0"/>
              </a:rPr>
              <a:t>results showed that build to a group of </a:t>
            </a:r>
            <a:r>
              <a:rPr lang="en-US" sz="1400" dirty="0" smtClean="0">
                <a:latin typeface="Arial" panose="020B0604020202020204" pitchFamily="34" charset="0"/>
                <a:cs typeface="Arial" panose="020B0604020202020204" pitchFamily="34" charset="0"/>
              </a:rPr>
              <a:t>“</a:t>
            </a:r>
            <a:r>
              <a:rPr lang="en-US" sz="1400" dirty="0" err="1" smtClean="0">
                <a:latin typeface="Arial" panose="020B0604020202020204" pitchFamily="34" charset="0"/>
                <a:cs typeface="Arial" panose="020B0604020202020204" pitchFamily="34" charset="0"/>
              </a:rPr>
              <a:t>RAL</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pathways” had positive delta wave was most common at least 2/3 inferior lead are noted (95.8%), and group of ‘includes </a:t>
            </a:r>
            <a:r>
              <a:rPr lang="en-US" sz="1400" dirty="0" err="1" smtClean="0">
                <a:latin typeface="Arial" panose="020B0604020202020204" pitchFamily="34" charset="0"/>
                <a:cs typeface="Arial" panose="020B0604020202020204" pitchFamily="34" charset="0"/>
              </a:rPr>
              <a:t>RL</a:t>
            </a:r>
            <a:r>
              <a:rPr lang="en-US" sz="1400" dirty="0" smtClean="0">
                <a:latin typeface="Arial" panose="020B0604020202020204" pitchFamily="34" charset="0"/>
                <a:cs typeface="Arial" panose="020B0604020202020204" pitchFamily="34" charset="0"/>
              </a:rPr>
              <a:t>/</a:t>
            </a:r>
            <a:r>
              <a:rPr lang="en-US" sz="1400" dirty="0" err="1" smtClean="0">
                <a:latin typeface="Arial" panose="020B0604020202020204" pitchFamily="34" charset="0"/>
                <a:cs typeface="Arial" panose="020B0604020202020204" pitchFamily="34" charset="0"/>
              </a:rPr>
              <a:t>RPL</a:t>
            </a:r>
            <a:r>
              <a:rPr lang="en-US" sz="1400" dirty="0" smtClean="0">
                <a:latin typeface="Arial" panose="020B0604020202020204" pitchFamily="34" charset="0"/>
                <a:cs typeface="Arial" panose="020B0604020202020204" pitchFamily="34" charset="0"/>
              </a:rPr>
              <a:t> </a:t>
            </a:r>
            <a:r>
              <a:rPr lang="vi-VN" sz="1400" dirty="0" smtClean="0">
                <a:latin typeface="Arial" panose="020B0604020202020204" pitchFamily="34" charset="0"/>
                <a:cs typeface="Arial" panose="020B0604020202020204" pitchFamily="34" charset="0"/>
              </a:rPr>
              <a:t>pathways</a:t>
            </a:r>
            <a:r>
              <a:rPr lang="en-US" sz="1400" dirty="0">
                <a:latin typeface="Arial" panose="020B0604020202020204" pitchFamily="34" charset="0"/>
                <a:cs typeface="Arial" panose="020B0604020202020204" pitchFamily="34" charset="0"/>
              </a:rPr>
              <a:t>” had negative delta wave  was most common at least 2/3 inferior lead as </a:t>
            </a:r>
            <a:r>
              <a:rPr lang="en-US" sz="1400" dirty="0" smtClean="0">
                <a:latin typeface="Arial" panose="020B0604020202020204" pitchFamily="34" charset="0"/>
                <a:cs typeface="Arial" panose="020B0604020202020204" pitchFamily="34" charset="0"/>
              </a:rPr>
              <a:t>above </a:t>
            </a:r>
            <a:r>
              <a:rPr lang="en-US" sz="1400" dirty="0">
                <a:latin typeface="Arial" panose="020B0604020202020204" pitchFamily="34" charset="0"/>
                <a:cs typeface="Arial" panose="020B0604020202020204" pitchFamily="34" charset="0"/>
              </a:rPr>
              <a:t>(93,5%), beside results showed that very </a:t>
            </a:r>
            <a:r>
              <a:rPr lang="en-US" sz="1400" dirty="0" err="1">
                <a:latin typeface="Arial" panose="020B0604020202020204" pitchFamily="34" charset="0"/>
                <a:cs typeface="Arial" panose="020B0604020202020204" pitchFamily="34" charset="0"/>
              </a:rPr>
              <a:t>dificulty</a:t>
            </a:r>
            <a:r>
              <a:rPr lang="en-US" sz="1400" dirty="0">
                <a:latin typeface="Arial" panose="020B0604020202020204" pitchFamily="34" charset="0"/>
                <a:cs typeface="Arial" panose="020B0604020202020204" pitchFamily="34" charset="0"/>
              </a:rPr>
              <a:t> in localizing </a:t>
            </a:r>
            <a:r>
              <a:rPr lang="en-US" sz="1400" dirty="0" err="1">
                <a:latin typeface="Arial" panose="020B0604020202020204" pitchFamily="34" charset="0"/>
                <a:cs typeface="Arial" panose="020B0604020202020204" pitchFamily="34" charset="0"/>
              </a:rPr>
              <a:t>betwween</a:t>
            </a:r>
            <a:r>
              <a:rPr lang="en-US" sz="1400" dirty="0">
                <a:latin typeface="Arial" panose="020B0604020202020204" pitchFamily="34" charset="0"/>
                <a:cs typeface="Arial" panose="020B0604020202020204" pitchFamily="34" charset="0"/>
              </a:rPr>
              <a:t> two position </a:t>
            </a:r>
            <a:r>
              <a:rPr lang="en-US" sz="1400" dirty="0" smtClean="0">
                <a:latin typeface="Arial" panose="020B0604020202020204" pitchFamily="34" charset="0"/>
                <a:cs typeface="Arial" panose="020B0604020202020204" pitchFamily="34" charset="0"/>
              </a:rPr>
              <a:t>were </a:t>
            </a:r>
            <a:r>
              <a:rPr lang="en-US" sz="1400" dirty="0" err="1" smtClean="0">
                <a:latin typeface="Arial" panose="020B0604020202020204" pitchFamily="34" charset="0"/>
                <a:cs typeface="Arial" panose="020B0604020202020204" pitchFamily="34" charset="0"/>
              </a:rPr>
              <a:t>RL</a:t>
            </a:r>
            <a:r>
              <a:rPr lang="en-US" sz="1400" dirty="0" smtClean="0">
                <a:latin typeface="Arial" panose="020B0604020202020204" pitchFamily="34" charset="0"/>
                <a:cs typeface="Arial" panose="020B0604020202020204" pitchFamily="34" charset="0"/>
              </a:rPr>
              <a:t> and </a:t>
            </a:r>
            <a:r>
              <a:rPr lang="en-US" sz="1400" dirty="0" err="1" smtClean="0">
                <a:latin typeface="Arial" panose="020B0604020202020204" pitchFamily="34" charset="0"/>
                <a:cs typeface="Arial" panose="020B0604020202020204" pitchFamily="34" charset="0"/>
              </a:rPr>
              <a:t>RPL</a:t>
            </a:r>
            <a:r>
              <a:rPr lang="en-US" sz="1400" dirty="0" smtClean="0">
                <a:latin typeface="Arial" panose="020B0604020202020204" pitchFamily="34" charset="0"/>
                <a:cs typeface="Arial" panose="020B0604020202020204" pitchFamily="34" charset="0"/>
              </a:rPr>
              <a:t> APs</a:t>
            </a:r>
            <a:r>
              <a:rPr lang="en-US" sz="1400" dirty="0">
                <a:latin typeface="Arial" panose="020B0604020202020204" pitchFamily="34" charset="0"/>
                <a:cs typeface="Arial" panose="020B0604020202020204" pitchFamily="34" charset="0"/>
              </a:rPr>
              <a:t>, can be explained by the two locations have similar in electrophysiological side.</a:t>
            </a:r>
            <a:endParaRPr lang="en-US" sz="1400" i="1" dirty="0">
              <a:latin typeface="Arial" panose="020B0604020202020204" pitchFamily="34" charset="0"/>
              <a:cs typeface="Arial" panose="020B0604020202020204" pitchFamily="34" charset="0"/>
            </a:endParaRPr>
          </a:p>
          <a:p>
            <a:pPr algn="just"/>
            <a:r>
              <a:rPr lang="en-US" sz="1400" dirty="0" smtClean="0">
                <a:latin typeface="Arial" panose="020B0604020202020204" pitchFamily="34" charset="0"/>
                <a:cs typeface="Arial" panose="020B0604020202020204" pitchFamily="34" charset="0"/>
              </a:rPr>
              <a:t>         According </a:t>
            </a:r>
            <a:r>
              <a:rPr lang="en-US" sz="1400" dirty="0">
                <a:latin typeface="Arial" panose="020B0604020202020204" pitchFamily="34" charset="0"/>
                <a:cs typeface="Arial" panose="020B0604020202020204" pitchFamily="34" charset="0"/>
              </a:rPr>
              <a:t>to the statistics</a:t>
            </a:r>
            <a:r>
              <a:rPr lang="vi-VN" sz="1400" dirty="0">
                <a:latin typeface="Arial" panose="020B0604020202020204" pitchFamily="34" charset="0"/>
                <a:cs typeface="Arial" panose="020B0604020202020204" pitchFamily="34" charset="0"/>
              </a:rPr>
              <a:t> as</a:t>
            </a:r>
            <a:r>
              <a:rPr lang="en-US" sz="1400" dirty="0">
                <a:latin typeface="Arial" panose="020B0604020202020204" pitchFamily="34" charset="0"/>
                <a:cs typeface="Arial" panose="020B0604020202020204" pitchFamily="34" charset="0"/>
              </a:rPr>
              <a:t> above, the </a:t>
            </a:r>
            <a:r>
              <a:rPr lang="en-US" sz="1400" dirty="0" err="1" smtClean="0">
                <a:latin typeface="Arial" panose="020B0604020202020204" pitchFamily="34" charset="0"/>
                <a:cs typeface="Arial" panose="020B0604020202020204" pitchFamily="34" charset="0"/>
              </a:rPr>
              <a:t>RL</a:t>
            </a:r>
            <a:r>
              <a:rPr lang="en-US" sz="1400" dirty="0" smtClean="0">
                <a:latin typeface="Arial" panose="020B0604020202020204" pitchFamily="34" charset="0"/>
                <a:cs typeface="Arial" panose="020B0604020202020204" pitchFamily="34" charset="0"/>
              </a:rPr>
              <a:t> and </a:t>
            </a:r>
            <a:r>
              <a:rPr lang="en-US" sz="1400" dirty="0" err="1" smtClean="0">
                <a:latin typeface="Arial" panose="020B0604020202020204" pitchFamily="34" charset="0"/>
                <a:cs typeface="Arial" panose="020B0604020202020204" pitchFamily="34" charset="0"/>
              </a:rPr>
              <a:t>RPL</a:t>
            </a:r>
            <a:r>
              <a:rPr lang="en-US" sz="1400" dirty="0" smtClean="0">
                <a:latin typeface="Arial" panose="020B0604020202020204" pitchFamily="34" charset="0"/>
                <a:cs typeface="Arial" panose="020B0604020202020204" pitchFamily="34" charset="0"/>
              </a:rPr>
              <a:t> pathways </a:t>
            </a:r>
            <a:r>
              <a:rPr lang="en-US" sz="1400" dirty="0">
                <a:latin typeface="Arial" panose="020B0604020202020204" pitchFamily="34" charset="0"/>
                <a:cs typeface="Arial" panose="020B0604020202020204" pitchFamily="34" charset="0"/>
              </a:rPr>
              <a:t>are often found in the negative delta way in at least 2/3 inferior </a:t>
            </a:r>
            <a:r>
              <a:rPr lang="en-US" sz="1400" dirty="0" smtClean="0">
                <a:latin typeface="Arial" panose="020B0604020202020204" pitchFamily="34" charset="0"/>
                <a:cs typeface="Arial" panose="020B0604020202020204" pitchFamily="34" charset="0"/>
              </a:rPr>
              <a:t>lead; Therefore, We </a:t>
            </a:r>
            <a:r>
              <a:rPr lang="en-US" sz="1400" dirty="0">
                <a:latin typeface="Arial" panose="020B0604020202020204" pitchFamily="34" charset="0"/>
                <a:cs typeface="Arial" panose="020B0604020202020204" pitchFamily="34" charset="0"/>
              </a:rPr>
              <a:t>performed the characteristic of </a:t>
            </a:r>
            <a:r>
              <a:rPr lang="en-US" sz="1400" dirty="0" err="1">
                <a:latin typeface="Arial" panose="020B0604020202020204" pitchFamily="34" charset="0"/>
                <a:cs typeface="Arial" panose="020B0604020202020204" pitchFamily="34" charset="0"/>
              </a:rPr>
              <a:t>QRS</a:t>
            </a:r>
            <a:r>
              <a:rPr lang="en-US" sz="1400" dirty="0">
                <a:latin typeface="Arial" panose="020B0604020202020204" pitchFamily="34" charset="0"/>
                <a:cs typeface="Arial" panose="020B0604020202020204" pitchFamily="34" charset="0"/>
              </a:rPr>
              <a:t> complex polarity at least 2/3 inferior lead in these two regions. Result showed that the </a:t>
            </a:r>
            <a:r>
              <a:rPr lang="en-US" sz="1400" dirty="0" err="1" smtClean="0">
                <a:latin typeface="Arial" panose="020B0604020202020204" pitchFamily="34" charset="0"/>
                <a:cs typeface="Arial" panose="020B0604020202020204" pitchFamily="34" charset="0"/>
              </a:rPr>
              <a:t>RL</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position was most common with positive </a:t>
            </a:r>
            <a:r>
              <a:rPr lang="en-US" sz="1400" dirty="0" err="1">
                <a:latin typeface="Arial" panose="020B0604020202020204" pitchFamily="34" charset="0"/>
                <a:cs typeface="Arial" panose="020B0604020202020204" pitchFamily="34" charset="0"/>
              </a:rPr>
              <a:t>QRS</a:t>
            </a:r>
            <a:r>
              <a:rPr lang="en-US" sz="1400" dirty="0">
                <a:latin typeface="Arial" panose="020B0604020202020204" pitchFamily="34" charset="0"/>
                <a:cs typeface="Arial" panose="020B0604020202020204" pitchFamily="34" charset="0"/>
              </a:rPr>
              <a:t> complex at least 2/3 inferior lead (90%); While, </a:t>
            </a:r>
            <a:r>
              <a:rPr lang="en-US" sz="1400" dirty="0" smtClean="0">
                <a:latin typeface="Arial" panose="020B0604020202020204" pitchFamily="34" charset="0"/>
                <a:cs typeface="Arial" panose="020B0604020202020204" pitchFamily="34" charset="0"/>
              </a:rPr>
              <a:t>the </a:t>
            </a:r>
            <a:r>
              <a:rPr lang="en-US" sz="1400" dirty="0" err="1" smtClean="0">
                <a:latin typeface="Arial" panose="020B0604020202020204" pitchFamily="34" charset="0"/>
                <a:cs typeface="Arial" panose="020B0604020202020204" pitchFamily="34" charset="0"/>
              </a:rPr>
              <a:t>RPL</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was most common with negative </a:t>
            </a:r>
            <a:r>
              <a:rPr lang="en-US" sz="1400" dirty="0" err="1">
                <a:latin typeface="Arial" panose="020B0604020202020204" pitchFamily="34" charset="0"/>
                <a:cs typeface="Arial" panose="020B0604020202020204" pitchFamily="34" charset="0"/>
              </a:rPr>
              <a:t>QRS</a:t>
            </a:r>
            <a:r>
              <a:rPr lang="en-US" sz="1400" dirty="0">
                <a:latin typeface="Arial" panose="020B0604020202020204" pitchFamily="34" charset="0"/>
                <a:cs typeface="Arial" panose="020B0604020202020204" pitchFamily="34" charset="0"/>
              </a:rPr>
              <a:t> complex at least 2/3 inferior lead (95.2%). </a:t>
            </a:r>
            <a:r>
              <a:rPr lang="vi-VN" sz="1400" dirty="0">
                <a:latin typeface="Arial" panose="020B0604020202020204" pitchFamily="34" charset="0"/>
                <a:cs typeface="Arial" panose="020B0604020202020204" pitchFamily="34" charset="0"/>
              </a:rPr>
              <a:t>Thus, </a:t>
            </a:r>
            <a:r>
              <a:rPr lang="en-US" sz="1400" dirty="0">
                <a:latin typeface="Arial" panose="020B0604020202020204" pitchFamily="34" charset="0"/>
                <a:cs typeface="Arial" panose="020B0604020202020204" pitchFamily="34" charset="0"/>
              </a:rPr>
              <a:t>this parameter (</a:t>
            </a:r>
            <a:r>
              <a:rPr lang="en-US" sz="1400" dirty="0" err="1">
                <a:latin typeface="Arial" panose="020B0604020202020204" pitchFamily="34" charset="0"/>
                <a:cs typeface="Arial" panose="020B0604020202020204" pitchFamily="34" charset="0"/>
              </a:rPr>
              <a:t>QRS</a:t>
            </a:r>
            <a:r>
              <a:rPr lang="en-US" sz="1400" dirty="0">
                <a:latin typeface="Arial" panose="020B0604020202020204" pitchFamily="34" charset="0"/>
                <a:cs typeface="Arial" panose="020B0604020202020204" pitchFamily="34" charset="0"/>
              </a:rPr>
              <a:t> complex polarity) helped to suggesting that the </a:t>
            </a:r>
            <a:r>
              <a:rPr lang="en-US" sz="1400" dirty="0" err="1" smtClean="0">
                <a:latin typeface="Arial" panose="020B0604020202020204" pitchFamily="34" charset="0"/>
                <a:cs typeface="Arial" panose="020B0604020202020204" pitchFamily="34" charset="0"/>
              </a:rPr>
              <a:t>RL</a:t>
            </a:r>
            <a:r>
              <a:rPr lang="en-US" sz="1400" dirty="0" smtClean="0">
                <a:latin typeface="Arial" panose="020B0604020202020204" pitchFamily="34" charset="0"/>
                <a:cs typeface="Arial" panose="020B0604020202020204" pitchFamily="34" charset="0"/>
              </a:rPr>
              <a:t> or </a:t>
            </a:r>
            <a:r>
              <a:rPr lang="en-US" sz="1400" dirty="0" err="1" smtClean="0">
                <a:latin typeface="Arial" panose="020B0604020202020204" pitchFamily="34" charset="0"/>
                <a:cs typeface="Arial" panose="020B0604020202020204" pitchFamily="34" charset="0"/>
              </a:rPr>
              <a:t>RPL</a:t>
            </a:r>
            <a:r>
              <a:rPr lang="en-US" sz="1400" dirty="0" smtClean="0">
                <a:latin typeface="Arial" panose="020B0604020202020204" pitchFamily="34" charset="0"/>
                <a:cs typeface="Arial" panose="020B0604020202020204" pitchFamily="34" charset="0"/>
              </a:rPr>
              <a:t> pathways. Many </a:t>
            </a:r>
            <a:r>
              <a:rPr lang="en-US" sz="1400" dirty="0">
                <a:latin typeface="Arial" panose="020B0604020202020204" pitchFamily="34" charset="0"/>
                <a:cs typeface="Arial" panose="020B0604020202020204" pitchFamily="34" charset="0"/>
              </a:rPr>
              <a:t>studies showed </a:t>
            </a:r>
            <a:r>
              <a:rPr lang="vi-VN" sz="1400" dirty="0">
                <a:latin typeface="Arial" panose="020B0604020202020204" pitchFamily="34" charset="0"/>
                <a:cs typeface="Arial" panose="020B0604020202020204" pitchFamily="34" charset="0"/>
              </a:rPr>
              <a:t>that </a:t>
            </a:r>
            <a:r>
              <a:rPr lang="en-US" sz="1400" dirty="0">
                <a:latin typeface="Arial" panose="020B0604020202020204" pitchFamily="34" charset="0"/>
                <a:cs typeface="Arial" panose="020B0604020202020204" pitchFamily="34" charset="0"/>
              </a:rPr>
              <a:t>difficulty in localizing between other positions of right free wall pathways. Andre D’ Avila </a:t>
            </a:r>
            <a:r>
              <a:rPr lang="en-US" sz="1400" dirty="0" smtClean="0">
                <a:latin typeface="Arial" panose="020B0604020202020204" pitchFamily="34" charset="0"/>
                <a:cs typeface="Arial" panose="020B0604020202020204" pitchFamily="34" charset="0"/>
              </a:rPr>
              <a:t>[4], </a:t>
            </a:r>
            <a:r>
              <a:rPr lang="vi-VN" sz="1400" dirty="0" smtClean="0">
                <a:latin typeface="Arial" panose="020B0604020202020204" pitchFamily="34" charset="0"/>
                <a:cs typeface="Arial" panose="020B0604020202020204" pitchFamily="34" charset="0"/>
              </a:rPr>
              <a:t>Pedro </a:t>
            </a:r>
            <a:r>
              <a:rPr lang="vi-VN" sz="1400" dirty="0">
                <a:latin typeface="Arial" panose="020B0604020202020204" pitchFamily="34" charset="0"/>
                <a:cs typeface="Arial" panose="020B0604020202020204" pitchFamily="34" charset="0"/>
              </a:rPr>
              <a:t>Iturralde selected two locations of right free wal</a:t>
            </a:r>
            <a:r>
              <a:rPr lang="en-US" sz="1400" dirty="0">
                <a:latin typeface="Arial" panose="020B0604020202020204" pitchFamily="34" charset="0"/>
                <a:cs typeface="Arial" panose="020B0604020202020204" pitchFamily="34" charset="0"/>
              </a:rPr>
              <a:t>l</a:t>
            </a:r>
            <a:r>
              <a:rPr lang="vi-VN" sz="1400" dirty="0">
                <a:latin typeface="Arial" panose="020B0604020202020204" pitchFamily="34" charset="0"/>
                <a:cs typeface="Arial" panose="020B0604020202020204" pitchFamily="34" charset="0"/>
              </a:rPr>
              <a:t> were</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RA region </a:t>
            </a:r>
            <a:r>
              <a:rPr lang="en-US" sz="1400" dirty="0">
                <a:latin typeface="Arial" panose="020B0604020202020204" pitchFamily="34" charset="0"/>
                <a:cs typeface="Arial" panose="020B0604020202020204" pitchFamily="34" charset="0"/>
              </a:rPr>
              <a:t>and </a:t>
            </a:r>
            <a:r>
              <a:rPr lang="en-US" sz="1400" dirty="0" smtClean="0">
                <a:latin typeface="Arial" panose="020B0604020202020204" pitchFamily="34" charset="0"/>
                <a:cs typeface="Arial" panose="020B0604020202020204" pitchFamily="34" charset="0"/>
              </a:rPr>
              <a:t>RIP/RI region </a:t>
            </a:r>
            <a:r>
              <a:rPr lang="en-US" sz="1400" dirty="0">
                <a:latin typeface="Arial" panose="020B0604020202020204" pitchFamily="34" charset="0"/>
                <a:cs typeface="Arial" panose="020B0604020202020204" pitchFamily="34" charset="0"/>
              </a:rPr>
              <a:t>[5]. </a:t>
            </a:r>
            <a:r>
              <a:rPr lang="vi-VN" sz="1400" dirty="0" smtClean="0">
                <a:latin typeface="Arial" panose="020B0604020202020204" pitchFamily="34" charset="0"/>
                <a:cs typeface="Arial" panose="020B0604020202020204" pitchFamily="34" charset="0"/>
              </a:rPr>
              <a:t>Noriko </a:t>
            </a:r>
            <a:r>
              <a:rPr lang="vi-VN" sz="1400" dirty="0">
                <a:latin typeface="Arial" panose="020B0604020202020204" pitchFamily="34" charset="0"/>
                <a:cs typeface="Arial" panose="020B0604020202020204" pitchFamily="34" charset="0"/>
              </a:rPr>
              <a:t>Taguchi selected two locations </a:t>
            </a:r>
            <a:r>
              <a:rPr lang="vi-VN" sz="1400" dirty="0" smtClean="0">
                <a:latin typeface="Arial" panose="020B0604020202020204" pitchFamily="34" charset="0"/>
                <a:cs typeface="Arial" panose="020B0604020202020204" pitchFamily="34" charset="0"/>
              </a:rPr>
              <a:t>were RA</a:t>
            </a:r>
            <a:r>
              <a:rPr lang="en-US" sz="1400" dirty="0" smtClean="0">
                <a:latin typeface="Arial" panose="020B0604020202020204" pitchFamily="34" charset="0"/>
                <a:cs typeface="Arial" panose="020B0604020202020204" pitchFamily="34" charset="0"/>
              </a:rPr>
              <a:t>/</a:t>
            </a:r>
            <a:r>
              <a:rPr lang="vi-VN" sz="1400" dirty="0" smtClean="0">
                <a:latin typeface="Arial" panose="020B0604020202020204" pitchFamily="34" charset="0"/>
                <a:cs typeface="Arial" panose="020B0604020202020204" pitchFamily="34" charset="0"/>
              </a:rPr>
              <a:t>RL </a:t>
            </a:r>
            <a:r>
              <a:rPr lang="en-US" sz="1400" dirty="0" smtClean="0">
                <a:latin typeface="Arial" panose="020B0604020202020204" pitchFamily="34" charset="0"/>
                <a:cs typeface="Arial" panose="020B0604020202020204" pitchFamily="34" charset="0"/>
              </a:rPr>
              <a:t>region</a:t>
            </a:r>
            <a:r>
              <a:rPr lang="vi-VN" sz="1400" dirty="0" smtClean="0">
                <a:latin typeface="Arial" panose="020B0604020202020204" pitchFamily="34" charset="0"/>
                <a:cs typeface="Arial" panose="020B0604020202020204" pitchFamily="34" charset="0"/>
              </a:rPr>
              <a:t> </a:t>
            </a:r>
            <a:r>
              <a:rPr lang="vi-VN" sz="1400" dirty="0">
                <a:latin typeface="Arial" panose="020B0604020202020204" pitchFamily="34" charset="0"/>
                <a:cs typeface="Arial" panose="020B0604020202020204" pitchFamily="34" charset="0"/>
              </a:rPr>
              <a:t>and </a:t>
            </a:r>
            <a:r>
              <a:rPr lang="vi-VN" sz="1400" dirty="0" smtClean="0">
                <a:latin typeface="Arial" panose="020B0604020202020204" pitchFamily="34" charset="0"/>
                <a:cs typeface="Arial" panose="020B0604020202020204" pitchFamily="34" charset="0"/>
              </a:rPr>
              <a:t>RP</a:t>
            </a:r>
            <a:r>
              <a:rPr lang="en-US" sz="1400" dirty="0" smtClean="0">
                <a:latin typeface="Arial" panose="020B0604020202020204" pitchFamily="34" charset="0"/>
                <a:cs typeface="Arial" panose="020B0604020202020204" pitchFamily="34" charset="0"/>
              </a:rPr>
              <a:t>L/</a:t>
            </a:r>
            <a:r>
              <a:rPr lang="vi-VN" sz="1400" dirty="0" smtClean="0">
                <a:latin typeface="Arial" panose="020B0604020202020204" pitchFamily="34" charset="0"/>
                <a:cs typeface="Arial" panose="020B0604020202020204" pitchFamily="34" charset="0"/>
              </a:rPr>
              <a:t>RP </a:t>
            </a:r>
            <a:r>
              <a:rPr lang="en-US" sz="1400" dirty="0" smtClean="0">
                <a:latin typeface="Arial" panose="020B0604020202020204" pitchFamily="34" charset="0"/>
                <a:cs typeface="Arial" panose="020B0604020202020204" pitchFamily="34" charset="0"/>
              </a:rPr>
              <a:t>region</a:t>
            </a:r>
            <a:r>
              <a:rPr lang="vi-VN" sz="1400" dirty="0" smtClean="0">
                <a:latin typeface="Arial" panose="020B0604020202020204" pitchFamily="34" charset="0"/>
                <a:cs typeface="Arial" panose="020B0604020202020204" pitchFamily="34" charset="0"/>
              </a:rPr>
              <a:t> </a:t>
            </a:r>
            <a:r>
              <a:rPr lang="vi-VN"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9</a:t>
            </a:r>
            <a:r>
              <a:rPr lang="vi-VN" sz="1400" dirty="0">
                <a:latin typeface="Arial" panose="020B0604020202020204" pitchFamily="34" charset="0"/>
                <a:cs typeface="Arial" panose="020B0604020202020204" pitchFamily="34" charset="0"/>
              </a:rPr>
              <a:t>]. </a:t>
            </a:r>
            <a:endParaRPr lang="en-US" sz="1400" i="1"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 </a:t>
            </a:r>
            <a:r>
              <a:rPr lang="en-US" sz="1400" i="1" dirty="0" smtClean="0">
                <a:latin typeface="Arial" panose="020B0604020202020204" pitchFamily="34" charset="0"/>
                <a:cs typeface="Arial" panose="020B0604020202020204" pitchFamily="34" charset="0"/>
              </a:rPr>
              <a:t>      </a:t>
            </a:r>
            <a:r>
              <a:rPr lang="vi-VN" sz="1400" dirty="0" smtClean="0">
                <a:latin typeface="Arial" panose="020B0604020202020204" pitchFamily="34" charset="0"/>
                <a:cs typeface="Arial" panose="020B0604020202020204" pitchFamily="34" charset="0"/>
              </a:rPr>
              <a:t>Thus</a:t>
            </a:r>
            <a:r>
              <a:rPr lang="vi-VN" sz="1400" dirty="0">
                <a:latin typeface="Arial" panose="020B0604020202020204" pitchFamily="34" charset="0"/>
                <a:cs typeface="Arial" panose="020B0604020202020204" pitchFamily="34" charset="0"/>
              </a:rPr>
              <a:t>, We have been</a:t>
            </a:r>
            <a:r>
              <a:rPr lang="en-US" sz="1400" dirty="0">
                <a:latin typeface="Arial" panose="020B0604020202020204" pitchFamily="34" charset="0"/>
                <a:cs typeface="Arial" panose="020B0604020202020204" pitchFamily="34" charset="0"/>
              </a:rPr>
              <a:t> predicted</a:t>
            </a:r>
            <a:r>
              <a:rPr lang="vi-VN" sz="1400" dirty="0">
                <a:latin typeface="Arial" panose="020B0604020202020204" pitchFamily="34" charset="0"/>
                <a:cs typeface="Arial" panose="020B0604020202020204" pitchFamily="34" charset="0"/>
              </a:rPr>
              <a:t> </a:t>
            </a:r>
            <a:r>
              <a:rPr lang="vi-VN" sz="1400" dirty="0" smtClean="0">
                <a:latin typeface="Arial" panose="020B0604020202020204" pitchFamily="34" charset="0"/>
                <a:cs typeface="Arial" panose="020B0604020202020204" pitchFamily="34" charset="0"/>
              </a:rPr>
              <a:t>“</a:t>
            </a:r>
            <a:r>
              <a:rPr lang="en-US" sz="1400" dirty="0" err="1" smtClean="0">
                <a:latin typeface="Arial" panose="020B0604020202020204" pitchFamily="34" charset="0"/>
                <a:cs typeface="Arial" panose="020B0604020202020204" pitchFamily="34" charset="0"/>
              </a:rPr>
              <a:t>RAL</a:t>
            </a:r>
            <a:r>
              <a:rPr lang="en-US" sz="1400" dirty="0" smtClean="0">
                <a:latin typeface="Arial" panose="020B0604020202020204" pitchFamily="34" charset="0"/>
                <a:cs typeface="Arial" panose="020B0604020202020204" pitchFamily="34" charset="0"/>
              </a:rPr>
              <a:t> region”</a:t>
            </a:r>
            <a:r>
              <a:rPr lang="vi-VN" sz="1400" dirty="0" smtClean="0">
                <a:latin typeface="Arial" panose="020B0604020202020204" pitchFamily="34" charset="0"/>
                <a:cs typeface="Arial" panose="020B0604020202020204" pitchFamily="34" charset="0"/>
              </a:rPr>
              <a:t> </a:t>
            </a:r>
            <a:r>
              <a:rPr lang="vi-VN" sz="1400" dirty="0">
                <a:latin typeface="Arial" panose="020B0604020202020204" pitchFamily="34" charset="0"/>
                <a:cs typeface="Arial" panose="020B0604020202020204" pitchFamily="34" charset="0"/>
              </a:rPr>
              <a:t>or </a:t>
            </a:r>
            <a:r>
              <a:rPr lang="en-US" sz="1400" dirty="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’includes </a:t>
            </a:r>
            <a:r>
              <a:rPr lang="en-US" sz="1400" dirty="0" err="1" smtClean="0">
                <a:latin typeface="Arial" panose="020B0604020202020204" pitchFamily="34" charset="0"/>
                <a:cs typeface="Arial" panose="020B0604020202020204" pitchFamily="34" charset="0"/>
              </a:rPr>
              <a:t>RL</a:t>
            </a:r>
            <a:r>
              <a:rPr lang="en-US" sz="1400" dirty="0" smtClean="0">
                <a:latin typeface="Arial" panose="020B0604020202020204" pitchFamily="34" charset="0"/>
                <a:cs typeface="Arial" panose="020B0604020202020204" pitchFamily="34" charset="0"/>
              </a:rPr>
              <a:t>/</a:t>
            </a:r>
            <a:r>
              <a:rPr lang="en-US" sz="1400" dirty="0" err="1" smtClean="0">
                <a:latin typeface="Arial" panose="020B0604020202020204" pitchFamily="34" charset="0"/>
                <a:cs typeface="Arial" panose="020B0604020202020204" pitchFamily="34" charset="0"/>
              </a:rPr>
              <a:t>RPL</a:t>
            </a:r>
            <a:r>
              <a:rPr lang="en-US" sz="1400" dirty="0" smtClean="0">
                <a:latin typeface="Arial" panose="020B0604020202020204" pitchFamily="34" charset="0"/>
                <a:cs typeface="Arial" panose="020B0604020202020204" pitchFamily="34" charset="0"/>
              </a:rPr>
              <a:t> region”</a:t>
            </a:r>
            <a:r>
              <a:rPr lang="vi-VN" sz="1400" dirty="0" smtClean="0">
                <a:latin typeface="Arial" panose="020B0604020202020204" pitchFamily="34" charset="0"/>
                <a:cs typeface="Arial" panose="020B0604020202020204" pitchFamily="34" charset="0"/>
              </a:rPr>
              <a:t> by </a:t>
            </a:r>
            <a:r>
              <a:rPr lang="vi-VN" sz="1400" dirty="0">
                <a:latin typeface="Arial" panose="020B0604020202020204" pitchFamily="34" charset="0"/>
                <a:cs typeface="Arial" panose="020B0604020202020204" pitchFamily="34" charset="0"/>
              </a:rPr>
              <a:t>positive/negative delta wave in at least 2/3 inferior, different between </a:t>
            </a:r>
            <a:r>
              <a:rPr lang="en-US" sz="1400" dirty="0" err="1" smtClean="0">
                <a:latin typeface="Arial" panose="020B0604020202020204" pitchFamily="34" charset="0"/>
                <a:cs typeface="Arial" panose="020B0604020202020204" pitchFamily="34" charset="0"/>
              </a:rPr>
              <a:t>RL</a:t>
            </a:r>
            <a:r>
              <a:rPr lang="en-US" sz="1400" dirty="0" smtClean="0">
                <a:latin typeface="Arial" panose="020B0604020202020204" pitchFamily="34" charset="0"/>
                <a:cs typeface="Arial" panose="020B0604020202020204" pitchFamily="34" charset="0"/>
              </a:rPr>
              <a:t> </a:t>
            </a:r>
            <a:r>
              <a:rPr lang="vi-VN" sz="1400" dirty="0" smtClean="0">
                <a:latin typeface="Arial" panose="020B0604020202020204" pitchFamily="34" charset="0"/>
                <a:cs typeface="Arial" panose="020B0604020202020204" pitchFamily="34" charset="0"/>
              </a:rPr>
              <a:t>and </a:t>
            </a:r>
            <a:r>
              <a:rPr lang="en-US" sz="1400" dirty="0" err="1" smtClean="0">
                <a:latin typeface="Arial" panose="020B0604020202020204" pitchFamily="34" charset="0"/>
                <a:cs typeface="Arial" panose="020B0604020202020204" pitchFamily="34" charset="0"/>
              </a:rPr>
              <a:t>RPL</a:t>
            </a:r>
            <a:r>
              <a:rPr lang="en-US" sz="1400" dirty="0" smtClean="0">
                <a:latin typeface="Arial" panose="020B0604020202020204" pitchFamily="34" charset="0"/>
                <a:cs typeface="Arial" panose="020B0604020202020204" pitchFamily="34" charset="0"/>
              </a:rPr>
              <a:t> </a:t>
            </a:r>
            <a:r>
              <a:rPr lang="vi-VN" sz="1400" dirty="0" smtClean="0">
                <a:latin typeface="Arial" panose="020B0604020202020204" pitchFamily="34" charset="0"/>
                <a:cs typeface="Arial" panose="020B0604020202020204" pitchFamily="34" charset="0"/>
              </a:rPr>
              <a:t>location </a:t>
            </a:r>
            <a:r>
              <a:rPr lang="vi-VN" sz="1400" dirty="0">
                <a:latin typeface="Arial" panose="020B0604020202020204" pitchFamily="34" charset="0"/>
                <a:cs typeface="Arial" panose="020B0604020202020204" pitchFamily="34" charset="0"/>
              </a:rPr>
              <a:t>by </a:t>
            </a:r>
            <a:r>
              <a:rPr lang="en-US" sz="1400" dirty="0">
                <a:latin typeface="Arial" panose="020B0604020202020204" pitchFamily="34" charset="0"/>
                <a:cs typeface="Arial" panose="020B0604020202020204" pitchFamily="34" charset="0"/>
              </a:rPr>
              <a:t>positive or negative </a:t>
            </a:r>
            <a:r>
              <a:rPr lang="en-US" sz="1400" dirty="0" err="1">
                <a:latin typeface="Arial" panose="020B0604020202020204" pitchFamily="34" charset="0"/>
                <a:cs typeface="Arial" panose="020B0604020202020204" pitchFamily="34" charset="0"/>
              </a:rPr>
              <a:t>QRS</a:t>
            </a:r>
            <a:r>
              <a:rPr lang="en-US" sz="1400" dirty="0">
                <a:latin typeface="Arial" panose="020B0604020202020204" pitchFamily="34" charset="0"/>
                <a:cs typeface="Arial" panose="020B0604020202020204" pitchFamily="34" charset="0"/>
              </a:rPr>
              <a:t> complex in at least 2/3 inferior lead</a:t>
            </a:r>
            <a:r>
              <a:rPr lang="vi-VN"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which can help the </a:t>
            </a:r>
            <a:r>
              <a:rPr lang="vi-VN" sz="1400" dirty="0">
                <a:latin typeface="Arial" panose="020B0604020202020204" pitchFamily="34" charset="0"/>
                <a:cs typeface="Arial" panose="020B0604020202020204" pitchFamily="34" charset="0"/>
              </a:rPr>
              <a:t>doctors to perform a rapid onset of accessory pathway location on the</a:t>
            </a:r>
            <a:r>
              <a:rPr lang="en-US" sz="1400" dirty="0">
                <a:latin typeface="Arial" panose="020B0604020202020204" pitchFamily="34" charset="0"/>
                <a:cs typeface="Arial" panose="020B0604020202020204" pitchFamily="34" charset="0"/>
              </a:rPr>
              <a:t> tricuspid valve</a:t>
            </a:r>
            <a:r>
              <a:rPr lang="vi-VN" sz="1400" dirty="0">
                <a:latin typeface="Arial" panose="020B0604020202020204" pitchFamily="34" charset="0"/>
                <a:cs typeface="Arial" panose="020B0604020202020204" pitchFamily="34" charset="0"/>
              </a:rPr>
              <a:t> forwards or backwards, or within 1-2 cm of the valve; help to facilitate mapping techniques and shorten time radiofrequency ablation </a:t>
            </a:r>
            <a:r>
              <a:rPr lang="en-US" sz="1400" dirty="0" smtClean="0">
                <a:latin typeface="Arial" panose="020B0604020202020204" pitchFamily="34" charset="0"/>
                <a:cs typeface="Arial" panose="020B0604020202020204" pitchFamily="34" charset="0"/>
              </a:rPr>
              <a:t>[1], [2], </a:t>
            </a:r>
            <a:r>
              <a:rPr lang="en-US" sz="1400" dirty="0">
                <a:latin typeface="Arial" panose="020B0604020202020204" pitchFamily="34" charset="0"/>
                <a:cs typeface="Arial" panose="020B0604020202020204" pitchFamily="34" charset="0"/>
              </a:rPr>
              <a:t>[3]</a:t>
            </a:r>
            <a:r>
              <a:rPr lang="vi-VN"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pPr algn="just"/>
            <a:r>
              <a:rPr lang="en-US" sz="1400" b="1" dirty="0">
                <a:latin typeface="Arial" panose="020B0604020202020204" pitchFamily="34" charset="0"/>
                <a:cs typeface="Arial" panose="020B0604020202020204" pitchFamily="34" charset="0"/>
              </a:rPr>
              <a:t>4.2.2. Characterization of 12-lead </a:t>
            </a:r>
            <a:r>
              <a:rPr lang="en-US" sz="1400" b="1" dirty="0" err="1">
                <a:latin typeface="Arial" panose="020B0604020202020204" pitchFamily="34" charset="0"/>
                <a:cs typeface="Arial" panose="020B0604020202020204" pitchFamily="34" charset="0"/>
              </a:rPr>
              <a:t>ECG</a:t>
            </a:r>
            <a:r>
              <a:rPr lang="en-US" sz="1400" b="1" dirty="0">
                <a:latin typeface="Arial" panose="020B0604020202020204" pitchFamily="34" charset="0"/>
                <a:cs typeface="Arial" panose="020B0604020202020204" pitchFamily="34" charset="0"/>
              </a:rPr>
              <a:t> for the Left free wall </a:t>
            </a:r>
            <a:r>
              <a:rPr lang="en-US" sz="1400" b="1" dirty="0" smtClean="0">
                <a:latin typeface="Arial" panose="020B0604020202020204" pitchFamily="34" charset="0"/>
                <a:cs typeface="Arial" panose="020B0604020202020204" pitchFamily="34" charset="0"/>
              </a:rPr>
              <a:t>location (3 regions)</a:t>
            </a:r>
            <a:endParaRPr lang="en-US" sz="1400" dirty="0">
              <a:latin typeface="Arial" panose="020B0604020202020204" pitchFamily="34" charset="0"/>
              <a:cs typeface="Arial" panose="020B0604020202020204" pitchFamily="34" charset="0"/>
            </a:endParaRPr>
          </a:p>
          <a:p>
            <a:pPr algn="just"/>
            <a:r>
              <a:rPr lang="en-US" sz="1400" dirty="0" smtClean="0">
                <a:latin typeface="Arial" panose="020B0604020202020204" pitchFamily="34" charset="0"/>
                <a:cs typeface="Arial" panose="020B0604020202020204" pitchFamily="34" charset="0"/>
              </a:rPr>
              <a:t>        Characteristic </a:t>
            </a:r>
            <a:r>
              <a:rPr lang="en-US" sz="1400" dirty="0" err="1" smtClean="0">
                <a:latin typeface="Arial" panose="020B0604020202020204" pitchFamily="34" charset="0"/>
                <a:cs typeface="Arial" panose="020B0604020202020204" pitchFamily="34" charset="0"/>
              </a:rPr>
              <a:t>ECG</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in a patient with </a:t>
            </a:r>
            <a:r>
              <a:rPr lang="en-US" sz="1400" dirty="0" smtClean="0">
                <a:latin typeface="Arial" panose="020B0604020202020204" pitchFamily="34" charset="0"/>
                <a:cs typeface="Arial" panose="020B0604020202020204" pitchFamily="34" charset="0"/>
              </a:rPr>
              <a:t>LAL </a:t>
            </a:r>
            <a:r>
              <a:rPr lang="en-US" sz="1400" dirty="0">
                <a:latin typeface="Arial" panose="020B0604020202020204" pitchFamily="34" charset="0"/>
                <a:cs typeface="Arial" panose="020B0604020202020204" pitchFamily="34" charset="0"/>
              </a:rPr>
              <a:t>pathway had strongly positive delta waves in at least 2/3 inferior leads (II, III, </a:t>
            </a:r>
            <a:r>
              <a:rPr lang="en-US" sz="1400" dirty="0" err="1">
                <a:latin typeface="Arial" panose="020B0604020202020204" pitchFamily="34" charset="0"/>
                <a:cs typeface="Arial" panose="020B0604020202020204" pitchFamily="34" charset="0"/>
              </a:rPr>
              <a:t>aVF</a:t>
            </a:r>
            <a:r>
              <a:rPr lang="en-US" sz="1400" dirty="0">
                <a:latin typeface="Arial" panose="020B0604020202020204" pitchFamily="34" charset="0"/>
                <a:cs typeface="Arial" panose="020B0604020202020204" pitchFamily="34" charset="0"/>
              </a:rPr>
              <a:t>) are noted (100%), while </a:t>
            </a:r>
            <a:r>
              <a:rPr lang="en-US" sz="1400" dirty="0" smtClean="0">
                <a:latin typeface="Arial" panose="020B0604020202020204" pitchFamily="34" charset="0"/>
                <a:cs typeface="Arial" panose="020B0604020202020204" pitchFamily="34" charset="0"/>
              </a:rPr>
              <a:t>LPL </a:t>
            </a:r>
            <a:r>
              <a:rPr lang="en-US" sz="1400" dirty="0">
                <a:latin typeface="Arial" panose="020B0604020202020204" pitchFamily="34" charset="0"/>
                <a:cs typeface="Arial" panose="020B0604020202020204" pitchFamily="34" charset="0"/>
              </a:rPr>
              <a:t>pathway group had strongly negative delta waves in at least 2/3 inferior leads </a:t>
            </a:r>
            <a:r>
              <a:rPr lang="en-US" sz="1400" dirty="0" smtClean="0">
                <a:latin typeface="Arial" panose="020B0604020202020204" pitchFamily="34" charset="0"/>
                <a:cs typeface="Arial" panose="020B0604020202020204" pitchFamily="34" charset="0"/>
              </a:rPr>
              <a:t>are </a:t>
            </a:r>
            <a:r>
              <a:rPr lang="en-US" sz="1400" dirty="0">
                <a:latin typeface="Arial" panose="020B0604020202020204" pitchFamily="34" charset="0"/>
                <a:cs typeface="Arial" panose="020B0604020202020204" pitchFamily="34" charset="0"/>
              </a:rPr>
              <a:t>noted (91.7%). Specialists</a:t>
            </a:r>
            <a:r>
              <a:rPr lang="en-US" sz="1400" dirty="0" smtClean="0">
                <a:latin typeface="Arial" panose="020B0604020202020204" pitchFamily="34" charset="0"/>
                <a:cs typeface="Arial" panose="020B0604020202020204" pitchFamily="34" charset="0"/>
              </a:rPr>
              <a:t>, LL </a:t>
            </a:r>
            <a:r>
              <a:rPr lang="en-US" sz="1400" dirty="0">
                <a:latin typeface="Arial" panose="020B0604020202020204" pitchFamily="34" charset="0"/>
                <a:cs typeface="Arial" panose="020B0604020202020204" pitchFamily="34" charset="0"/>
              </a:rPr>
              <a:t>pathway had positive delta wave was most common at least 2/3 inferior leads are noted (94,5%) as </a:t>
            </a:r>
            <a:r>
              <a:rPr lang="vi-VN" sz="1400" dirty="0">
                <a:latin typeface="Arial" panose="020B0604020202020204" pitchFamily="34" charset="0"/>
                <a:cs typeface="Arial" panose="020B0604020202020204" pitchFamily="34" charset="0"/>
              </a:rPr>
              <a:t>the same characteristic </a:t>
            </a:r>
            <a:r>
              <a:rPr lang="en-US" sz="1400" dirty="0" smtClean="0">
                <a:latin typeface="Arial" panose="020B0604020202020204" pitchFamily="34" charset="0"/>
                <a:cs typeface="Arial" panose="020B0604020202020204" pitchFamily="34" charset="0"/>
              </a:rPr>
              <a:t>LAL</a:t>
            </a:r>
            <a:r>
              <a:rPr lang="vi-VN" sz="1400" dirty="0" smtClean="0">
                <a:latin typeface="Arial" panose="020B0604020202020204" pitchFamily="34" charset="0"/>
                <a:cs typeface="Arial" panose="020B0604020202020204" pitchFamily="34" charset="0"/>
              </a:rPr>
              <a:t> pathway.</a:t>
            </a:r>
            <a:r>
              <a:rPr lang="en-US" sz="1400" i="1"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Therefore</a:t>
            </a:r>
            <a:r>
              <a:rPr lang="en-US" sz="1400" dirty="0">
                <a:latin typeface="Arial" panose="020B0604020202020204" pitchFamily="34" charset="0"/>
                <a:cs typeface="Arial" panose="020B0604020202020204" pitchFamily="34" charset="0"/>
              </a:rPr>
              <a:t>, build to a group of </a:t>
            </a:r>
            <a:r>
              <a:rPr lang="vi-VN"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includes </a:t>
            </a:r>
            <a:r>
              <a:rPr lang="en-US" sz="1400" dirty="0" smtClean="0">
                <a:latin typeface="Arial" panose="020B0604020202020204" pitchFamily="34" charset="0"/>
                <a:cs typeface="Arial" panose="020B0604020202020204" pitchFamily="34" charset="0"/>
              </a:rPr>
              <a:t>LAL/LA </a:t>
            </a:r>
            <a:r>
              <a:rPr lang="vi-VN" sz="1400" dirty="0" smtClean="0">
                <a:latin typeface="Arial" panose="020B0604020202020204" pitchFamily="34" charset="0"/>
                <a:cs typeface="Arial" panose="020B0604020202020204" pitchFamily="34" charset="0"/>
              </a:rPr>
              <a:t>pathways</a:t>
            </a:r>
            <a:r>
              <a:rPr lang="en-US" sz="1400" dirty="0">
                <a:latin typeface="Arial" panose="020B0604020202020204" pitchFamily="34" charset="0"/>
                <a:cs typeface="Arial" panose="020B0604020202020204" pitchFamily="34" charset="0"/>
              </a:rPr>
              <a:t>” had positive delta wave was most common at least 2/3 inferior </a:t>
            </a:r>
            <a:r>
              <a:rPr lang="en-US" sz="1400" dirty="0" smtClean="0">
                <a:latin typeface="Arial" panose="020B0604020202020204" pitchFamily="34" charset="0"/>
                <a:cs typeface="Arial" panose="020B0604020202020204" pitchFamily="34" charset="0"/>
              </a:rPr>
              <a:t>lead </a:t>
            </a:r>
            <a:r>
              <a:rPr lang="en-US" sz="1400" dirty="0">
                <a:latin typeface="Arial" panose="020B0604020202020204" pitchFamily="34" charset="0"/>
                <a:cs typeface="Arial" panose="020B0604020202020204" pitchFamily="34" charset="0"/>
              </a:rPr>
              <a:t>(95.8%), and  </a:t>
            </a:r>
            <a:r>
              <a:rPr lang="vi-VN" sz="1400" dirty="0" smtClean="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LPL pathways</a:t>
            </a:r>
            <a:r>
              <a:rPr lang="vi-VN"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had negative delta wave  was most common at least 2/3 inferior lead as above (91,7%).</a:t>
            </a:r>
            <a:endParaRPr lang="en-US" sz="1400" i="1" dirty="0">
              <a:latin typeface="Arial" panose="020B0604020202020204" pitchFamily="34" charset="0"/>
              <a:cs typeface="Arial" panose="020B0604020202020204" pitchFamily="34" charset="0"/>
            </a:endParaRPr>
          </a:p>
          <a:p>
            <a:pPr algn="just"/>
            <a:r>
              <a:rPr lang="en-US" sz="1400" dirty="0" smtClean="0">
                <a:latin typeface="Arial" panose="020B0604020202020204" pitchFamily="34" charset="0"/>
                <a:cs typeface="Arial" panose="020B0604020202020204" pitchFamily="34" charset="0"/>
              </a:rPr>
              <a:t>         According </a:t>
            </a:r>
            <a:r>
              <a:rPr lang="en-US" sz="1400" dirty="0">
                <a:latin typeface="Arial" panose="020B0604020202020204" pitchFamily="34" charset="0"/>
                <a:cs typeface="Arial" panose="020B0604020202020204" pitchFamily="34" charset="0"/>
              </a:rPr>
              <a:t>to the statistics</a:t>
            </a:r>
            <a:r>
              <a:rPr lang="vi-VN" sz="1400" dirty="0">
                <a:latin typeface="Arial" panose="020B0604020202020204" pitchFamily="34" charset="0"/>
                <a:cs typeface="Arial" panose="020B0604020202020204" pitchFamily="34" charset="0"/>
              </a:rPr>
              <a:t> as</a:t>
            </a:r>
            <a:r>
              <a:rPr lang="en-US" sz="1400" dirty="0">
                <a:latin typeface="Arial" panose="020B0604020202020204" pitchFamily="34" charset="0"/>
                <a:cs typeface="Arial" panose="020B0604020202020204" pitchFamily="34" charset="0"/>
              </a:rPr>
              <a:t> above, the </a:t>
            </a:r>
            <a:r>
              <a:rPr lang="en-US" sz="1400" dirty="0" smtClean="0">
                <a:latin typeface="Arial" panose="020B0604020202020204" pitchFamily="34" charset="0"/>
                <a:cs typeface="Arial" panose="020B0604020202020204" pitchFamily="34" charset="0"/>
              </a:rPr>
              <a:t>LAL and LL pathways </a:t>
            </a:r>
            <a:r>
              <a:rPr lang="en-US" sz="1400" dirty="0">
                <a:latin typeface="Arial" panose="020B0604020202020204" pitchFamily="34" charset="0"/>
                <a:cs typeface="Arial" panose="020B0604020202020204" pitchFamily="34" charset="0"/>
              </a:rPr>
              <a:t>are often found in the positive delta way in at least 2/3 inferior lead. We performed the characteristic of R/S ratio at </a:t>
            </a:r>
            <a:r>
              <a:rPr lang="en-US" sz="1400" dirty="0" err="1">
                <a:latin typeface="Arial" panose="020B0604020202020204" pitchFamily="34" charset="0"/>
                <a:cs typeface="Arial" panose="020B0604020202020204" pitchFamily="34" charset="0"/>
              </a:rPr>
              <a:t>V1</a:t>
            </a:r>
            <a:r>
              <a:rPr lang="en-US" sz="1400" dirty="0">
                <a:latin typeface="Arial" panose="020B0604020202020204" pitchFamily="34" charset="0"/>
                <a:cs typeface="Arial" panose="020B0604020202020204" pitchFamily="34" charset="0"/>
              </a:rPr>
              <a:t> lead in these two regions. Result showed that the </a:t>
            </a:r>
            <a:r>
              <a:rPr lang="en-US" sz="1400" dirty="0" smtClean="0">
                <a:latin typeface="Arial" panose="020B0604020202020204" pitchFamily="34" charset="0"/>
                <a:cs typeface="Arial" panose="020B0604020202020204" pitchFamily="34" charset="0"/>
              </a:rPr>
              <a:t>LAL position </a:t>
            </a:r>
            <a:r>
              <a:rPr lang="en-US" sz="1400" dirty="0">
                <a:latin typeface="Arial" panose="020B0604020202020204" pitchFamily="34" charset="0"/>
                <a:cs typeface="Arial" panose="020B0604020202020204" pitchFamily="34" charset="0"/>
              </a:rPr>
              <a:t>was most common with R/S ratio &gt;1 at </a:t>
            </a:r>
            <a:r>
              <a:rPr lang="en-US" sz="1400" dirty="0" err="1">
                <a:latin typeface="Arial" panose="020B0604020202020204" pitchFamily="34" charset="0"/>
                <a:cs typeface="Arial" panose="020B0604020202020204" pitchFamily="34" charset="0"/>
              </a:rPr>
              <a:t>V1</a:t>
            </a:r>
            <a:r>
              <a:rPr lang="en-US" sz="1400" dirty="0">
                <a:latin typeface="Arial" panose="020B0604020202020204" pitchFamily="34" charset="0"/>
                <a:cs typeface="Arial" panose="020B0604020202020204" pitchFamily="34" charset="0"/>
              </a:rPr>
              <a:t> lead (76,5%); While, the </a:t>
            </a:r>
            <a:r>
              <a:rPr lang="en-US" sz="1400" dirty="0" smtClean="0">
                <a:latin typeface="Arial" panose="020B0604020202020204" pitchFamily="34" charset="0"/>
                <a:cs typeface="Arial" panose="020B0604020202020204" pitchFamily="34" charset="0"/>
              </a:rPr>
              <a:t>LL pathway region was </a:t>
            </a:r>
            <a:r>
              <a:rPr lang="en-US" sz="1400" dirty="0">
                <a:latin typeface="Arial" panose="020B0604020202020204" pitchFamily="34" charset="0"/>
                <a:cs typeface="Arial" panose="020B0604020202020204" pitchFamily="34" charset="0"/>
              </a:rPr>
              <a:t>most common with R/S &lt; 1 or </a:t>
            </a:r>
            <a:r>
              <a:rPr lang="en-US" sz="1400" dirty="0" err="1">
                <a:latin typeface="Arial" panose="020B0604020202020204" pitchFamily="34" charset="0"/>
                <a:cs typeface="Arial" panose="020B0604020202020204" pitchFamily="34" charset="0"/>
              </a:rPr>
              <a:t>QRS</a:t>
            </a:r>
            <a:r>
              <a:rPr lang="en-US" sz="1400" dirty="0">
                <a:latin typeface="Arial" panose="020B0604020202020204" pitchFamily="34" charset="0"/>
                <a:cs typeface="Arial" panose="020B0604020202020204" pitchFamily="34" charset="0"/>
              </a:rPr>
              <a:t> complex’s R morphology at </a:t>
            </a:r>
            <a:r>
              <a:rPr lang="en-US" sz="1400" dirty="0" err="1">
                <a:latin typeface="Arial" panose="020B0604020202020204" pitchFamily="34" charset="0"/>
                <a:cs typeface="Arial" panose="020B0604020202020204" pitchFamily="34" charset="0"/>
              </a:rPr>
              <a:t>V1</a:t>
            </a:r>
            <a:r>
              <a:rPr lang="en-US" sz="1400" dirty="0">
                <a:latin typeface="Arial" panose="020B0604020202020204" pitchFamily="34" charset="0"/>
                <a:cs typeface="Arial" panose="020B0604020202020204" pitchFamily="34" charset="0"/>
              </a:rPr>
              <a:t> lead (74,5%). </a:t>
            </a:r>
            <a:r>
              <a:rPr lang="vi-VN" sz="1400" dirty="0">
                <a:latin typeface="Arial" panose="020B0604020202020204" pitchFamily="34" charset="0"/>
                <a:cs typeface="Arial" panose="020B0604020202020204" pitchFamily="34" charset="0"/>
              </a:rPr>
              <a:t>Thus, </a:t>
            </a:r>
            <a:r>
              <a:rPr lang="en-US" sz="1400" dirty="0">
                <a:latin typeface="Arial" panose="020B0604020202020204" pitchFamily="34" charset="0"/>
                <a:cs typeface="Arial" panose="020B0604020202020204" pitchFamily="34" charset="0"/>
              </a:rPr>
              <a:t>this parameter (R/S) helped to suggesting that the </a:t>
            </a:r>
            <a:r>
              <a:rPr lang="en-US" sz="1400" dirty="0" smtClean="0">
                <a:latin typeface="Arial" panose="020B0604020202020204" pitchFamily="34" charset="0"/>
                <a:cs typeface="Arial" panose="020B0604020202020204" pitchFamily="34" charset="0"/>
              </a:rPr>
              <a:t>LAL or LL pathways </a:t>
            </a:r>
            <a:r>
              <a:rPr lang="en-US" sz="1400" dirty="0">
                <a:latin typeface="Arial" panose="020B0604020202020204" pitchFamily="34" charset="0"/>
                <a:cs typeface="Arial" panose="020B0604020202020204" pitchFamily="34" charset="0"/>
              </a:rPr>
              <a:t>but</a:t>
            </a:r>
            <a:r>
              <a:rPr lang="vi-VN" sz="1400" dirty="0">
                <a:latin typeface="Arial" panose="020B0604020202020204" pitchFamily="34" charset="0"/>
                <a:cs typeface="Arial" panose="020B0604020202020204" pitchFamily="34" charset="0"/>
              </a:rPr>
              <a:t> it’s not high accuracy,</a:t>
            </a:r>
            <a:r>
              <a:rPr lang="en-US" sz="1400" dirty="0">
                <a:latin typeface="Arial" panose="020B0604020202020204" pitchFamily="34" charset="0"/>
                <a:cs typeface="Arial" panose="020B0604020202020204" pitchFamily="34" charset="0"/>
              </a:rPr>
              <a:t> can be explained by </a:t>
            </a:r>
            <a:r>
              <a:rPr lang="vi-VN" sz="1400" dirty="0">
                <a:latin typeface="Arial" panose="020B0604020202020204" pitchFamily="34" charset="0"/>
                <a:cs typeface="Arial" panose="020B0604020202020204" pitchFamily="34" charset="0"/>
              </a:rPr>
              <a:t>between two location have plenty of sequential zones and similar in electrophysiological angle</a:t>
            </a:r>
            <a:r>
              <a:rPr lang="en-US" sz="1400" dirty="0">
                <a:latin typeface="Arial" panose="020B0604020202020204" pitchFamily="34" charset="0"/>
                <a:cs typeface="Arial" panose="020B0604020202020204" pitchFamily="34" charset="0"/>
              </a:rPr>
              <a:t>, so there are many similarities [1].</a:t>
            </a:r>
          </a:p>
          <a:p>
            <a:pPr algn="just"/>
            <a:r>
              <a:rPr lang="en-US" sz="1400" dirty="0" smtClean="0">
                <a:latin typeface="Arial" panose="020B0604020202020204" pitchFamily="34" charset="0"/>
                <a:cs typeface="Arial" panose="020B0604020202020204" pitchFamily="34" charset="0"/>
              </a:rPr>
              <a:t>         Many </a:t>
            </a:r>
            <a:r>
              <a:rPr lang="en-US" sz="1400" dirty="0">
                <a:latin typeface="Arial" panose="020B0604020202020204" pitchFamily="34" charset="0"/>
                <a:cs typeface="Arial" panose="020B0604020202020204" pitchFamily="34" charset="0"/>
              </a:rPr>
              <a:t>studies showed </a:t>
            </a:r>
            <a:r>
              <a:rPr lang="vi-VN" sz="1400" dirty="0">
                <a:latin typeface="Arial" panose="020B0604020202020204" pitchFamily="34" charset="0"/>
                <a:cs typeface="Arial" panose="020B0604020202020204" pitchFamily="34" charset="0"/>
              </a:rPr>
              <a:t>that </a:t>
            </a:r>
            <a:r>
              <a:rPr lang="en-US" sz="1400" dirty="0">
                <a:latin typeface="Arial" panose="020B0604020202020204" pitchFamily="34" charset="0"/>
                <a:cs typeface="Arial" panose="020B0604020202020204" pitchFamily="34" charset="0"/>
              </a:rPr>
              <a:t>difficulty in localizing between </a:t>
            </a:r>
            <a:r>
              <a:rPr lang="en-US" sz="1400" dirty="0" smtClean="0">
                <a:latin typeface="Arial" panose="020B0604020202020204" pitchFamily="34" charset="0"/>
                <a:cs typeface="Arial" panose="020B0604020202020204" pitchFamily="34" charset="0"/>
              </a:rPr>
              <a:t>LAL or LL pathways </a:t>
            </a:r>
            <a:r>
              <a:rPr lang="en-US" sz="1400" dirty="0">
                <a:latin typeface="Arial" panose="020B0604020202020204" pitchFamily="34" charset="0"/>
                <a:cs typeface="Arial" panose="020B0604020202020204" pitchFamily="34" charset="0"/>
              </a:rPr>
              <a:t>as well as difficulty in different between other positions of left free wall pathways. </a:t>
            </a:r>
            <a:r>
              <a:rPr lang="vi-VN" sz="1400" dirty="0">
                <a:latin typeface="Arial" panose="020B0604020202020204" pitchFamily="34" charset="0"/>
                <a:cs typeface="Arial" panose="020B0604020202020204" pitchFamily="34" charset="0"/>
              </a:rPr>
              <a:t>Pedro Iturralde (1996) selected two locations of left free wal were “includes LPL &amp; LAS pathways” and “include LIP &amp; LI pathways” </a:t>
            </a:r>
            <a:r>
              <a:rPr lang="en-US" sz="1400" dirty="0">
                <a:latin typeface="Arial" panose="020B0604020202020204" pitchFamily="34" charset="0"/>
                <a:cs typeface="Arial" panose="020B0604020202020204" pitchFamily="34" charset="0"/>
              </a:rPr>
              <a:t>[5].</a:t>
            </a:r>
            <a:r>
              <a:rPr lang="en-US" sz="1400" i="1" dirty="0">
                <a:latin typeface="Arial" panose="020B0604020202020204" pitchFamily="34" charset="0"/>
                <a:cs typeface="Arial" panose="020B0604020202020204" pitchFamily="34" charset="0"/>
              </a:rPr>
              <a:t> </a:t>
            </a:r>
            <a:r>
              <a:rPr lang="vi-VN" sz="1400" dirty="0">
                <a:latin typeface="Arial" panose="020B0604020202020204" pitchFamily="34" charset="0"/>
                <a:cs typeface="Arial" panose="020B0604020202020204" pitchFamily="34" charset="0"/>
              </a:rPr>
              <a:t>Noriko Taguchi (2013) selected two locations were “includes LA &amp; LL pathways” and “includes LP &amp; LPL pathways” [</a:t>
            </a:r>
            <a:r>
              <a:rPr lang="en-US" sz="1400" dirty="0">
                <a:latin typeface="Arial" panose="020B0604020202020204" pitchFamily="34" charset="0"/>
                <a:cs typeface="Arial" panose="020B0604020202020204" pitchFamily="34" charset="0"/>
              </a:rPr>
              <a:t>9</a:t>
            </a:r>
            <a:r>
              <a:rPr lang="vi-VN"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t>
            </a:r>
            <a:endParaRPr lang="en-US" sz="1400" i="1" dirty="0">
              <a:latin typeface="Arial" panose="020B0604020202020204" pitchFamily="34" charset="0"/>
              <a:cs typeface="Arial" panose="020B0604020202020204" pitchFamily="34" charset="0"/>
            </a:endParaRPr>
          </a:p>
          <a:p>
            <a:pPr algn="just"/>
            <a:r>
              <a:rPr lang="en-US" sz="1400" dirty="0" smtClean="0">
                <a:latin typeface="Arial" panose="020B0604020202020204" pitchFamily="34" charset="0"/>
                <a:cs typeface="Arial" panose="020B0604020202020204" pitchFamily="34" charset="0"/>
              </a:rPr>
              <a:t>        </a:t>
            </a:r>
            <a:r>
              <a:rPr lang="vi-VN" sz="1400" dirty="0" smtClean="0">
                <a:latin typeface="Arial" panose="020B0604020202020204" pitchFamily="34" charset="0"/>
                <a:cs typeface="Arial" panose="020B0604020202020204" pitchFamily="34" charset="0"/>
              </a:rPr>
              <a:t>Thus</a:t>
            </a:r>
            <a:r>
              <a:rPr lang="vi-VN" sz="1400" dirty="0">
                <a:latin typeface="Arial" panose="020B0604020202020204" pitchFamily="34" charset="0"/>
                <a:cs typeface="Arial" panose="020B0604020202020204" pitchFamily="34" charset="0"/>
              </a:rPr>
              <a:t>, We have been suggested “includes </a:t>
            </a:r>
            <a:r>
              <a:rPr lang="en-US" sz="1400" dirty="0" smtClean="0">
                <a:latin typeface="Arial" panose="020B0604020202020204" pitchFamily="34" charset="0"/>
                <a:cs typeface="Arial" panose="020B0604020202020204" pitchFamily="34" charset="0"/>
              </a:rPr>
              <a:t>LAL/LL </a:t>
            </a:r>
            <a:r>
              <a:rPr lang="vi-VN" sz="1400" dirty="0" smtClean="0">
                <a:latin typeface="Arial" panose="020B0604020202020204" pitchFamily="34" charset="0"/>
                <a:cs typeface="Arial" panose="020B0604020202020204" pitchFamily="34" charset="0"/>
              </a:rPr>
              <a:t>pathways</a:t>
            </a:r>
            <a:r>
              <a:rPr lang="vi-VN" sz="1400" dirty="0">
                <a:latin typeface="Arial" panose="020B0604020202020204" pitchFamily="34" charset="0"/>
                <a:cs typeface="Arial" panose="020B0604020202020204" pitchFamily="34" charset="0"/>
              </a:rPr>
              <a:t>” and </a:t>
            </a:r>
            <a:r>
              <a:rPr lang="vi-VN" sz="1400" dirty="0" smtClean="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LPL </a:t>
            </a:r>
            <a:r>
              <a:rPr lang="vi-VN" sz="1400" dirty="0" smtClean="0">
                <a:latin typeface="Arial" panose="020B0604020202020204" pitchFamily="34" charset="0"/>
                <a:cs typeface="Arial" panose="020B0604020202020204" pitchFamily="34" charset="0"/>
              </a:rPr>
              <a:t>pathway</a:t>
            </a:r>
            <a:r>
              <a:rPr lang="vi-VN" sz="1400" dirty="0">
                <a:latin typeface="Arial" panose="020B0604020202020204" pitchFamily="34" charset="0"/>
                <a:cs typeface="Arial" panose="020B0604020202020204" pitchFamily="34" charset="0"/>
              </a:rPr>
              <a:t>’’ by positive/negative delta wave in at least 2/3 inferior, different between </a:t>
            </a:r>
            <a:r>
              <a:rPr lang="en-US" sz="1400" dirty="0" smtClean="0">
                <a:latin typeface="Arial" panose="020B0604020202020204" pitchFamily="34" charset="0"/>
                <a:cs typeface="Arial" panose="020B0604020202020204" pitchFamily="34" charset="0"/>
              </a:rPr>
              <a:t>LAL </a:t>
            </a:r>
            <a:r>
              <a:rPr lang="vi-VN" sz="1400" dirty="0" smtClean="0">
                <a:latin typeface="Arial" panose="020B0604020202020204" pitchFamily="34" charset="0"/>
                <a:cs typeface="Arial" panose="020B0604020202020204" pitchFamily="34" charset="0"/>
              </a:rPr>
              <a:t>and </a:t>
            </a:r>
            <a:r>
              <a:rPr lang="en-US" sz="1400" dirty="0" smtClean="0">
                <a:latin typeface="Arial" panose="020B0604020202020204" pitchFamily="34" charset="0"/>
                <a:cs typeface="Arial" panose="020B0604020202020204" pitchFamily="34" charset="0"/>
              </a:rPr>
              <a:t>LL </a:t>
            </a:r>
            <a:r>
              <a:rPr lang="vi-VN" sz="1400" dirty="0" smtClean="0">
                <a:latin typeface="Arial" panose="020B0604020202020204" pitchFamily="34" charset="0"/>
                <a:cs typeface="Arial" panose="020B0604020202020204" pitchFamily="34" charset="0"/>
              </a:rPr>
              <a:t>posotion </a:t>
            </a:r>
            <a:r>
              <a:rPr lang="vi-VN" sz="1400" dirty="0">
                <a:latin typeface="Arial" panose="020B0604020202020204" pitchFamily="34" charset="0"/>
                <a:cs typeface="Arial" panose="020B0604020202020204" pitchFamily="34" charset="0"/>
              </a:rPr>
              <a:t>by R/S ratio &gt; 1 or R/S &lt; 1, R in V1 lead; </a:t>
            </a:r>
            <a:r>
              <a:rPr lang="en-US" sz="1400" dirty="0">
                <a:latin typeface="Arial" panose="020B0604020202020204" pitchFamily="34" charset="0"/>
                <a:cs typeface="Arial" panose="020B0604020202020204" pitchFamily="34" charset="0"/>
              </a:rPr>
              <a:t>which can help the </a:t>
            </a:r>
            <a:r>
              <a:rPr lang="vi-VN" sz="1400" dirty="0">
                <a:latin typeface="Arial" panose="020B0604020202020204" pitchFamily="34" charset="0"/>
                <a:cs typeface="Arial" panose="020B0604020202020204" pitchFamily="34" charset="0"/>
              </a:rPr>
              <a:t>doctors to perform a rapid onset of accessory pathway location on the mitral valve forwards or backwards, or within 1-2 cm of the valve; help to facilitate mapping techniques and shorten time radiofrequency ablation </a:t>
            </a:r>
            <a:r>
              <a:rPr lang="en-US" sz="1400" dirty="0" smtClean="0">
                <a:latin typeface="Arial" panose="020B0604020202020204" pitchFamily="34" charset="0"/>
                <a:cs typeface="Arial" panose="020B0604020202020204" pitchFamily="34" charset="0"/>
              </a:rPr>
              <a:t>[1], [2], </a:t>
            </a:r>
            <a:r>
              <a:rPr lang="en-US" sz="1400" dirty="0">
                <a:latin typeface="Arial" panose="020B0604020202020204" pitchFamily="34" charset="0"/>
                <a:cs typeface="Arial" panose="020B0604020202020204" pitchFamily="34" charset="0"/>
              </a:rPr>
              <a:t>[3]</a:t>
            </a:r>
            <a:r>
              <a:rPr lang="vi-VN"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pPr algn="just"/>
            <a:r>
              <a:rPr lang="en-US" sz="1400" b="1" dirty="0">
                <a:latin typeface="Arial" panose="020B0604020202020204" pitchFamily="34" charset="0"/>
                <a:cs typeface="Arial" panose="020B0604020202020204" pitchFamily="34" charset="0"/>
              </a:rPr>
              <a:t>4.2.3. Characterization of the </a:t>
            </a:r>
            <a:r>
              <a:rPr lang="en-US" sz="1400" b="1" dirty="0" err="1">
                <a:latin typeface="Arial" panose="020B0604020202020204" pitchFamily="34" charset="0"/>
                <a:cs typeface="Arial" panose="020B0604020202020204" pitchFamily="34" charset="0"/>
              </a:rPr>
              <a:t>QRS</a:t>
            </a:r>
            <a:r>
              <a:rPr lang="en-US" sz="1400" b="1" dirty="0">
                <a:latin typeface="Arial" panose="020B0604020202020204" pitchFamily="34" charset="0"/>
                <a:cs typeface="Arial" panose="020B0604020202020204" pitchFamily="34" charset="0"/>
              </a:rPr>
              <a:t> complex on 12-lead </a:t>
            </a:r>
            <a:r>
              <a:rPr lang="en-US" sz="1400" b="1" dirty="0" err="1">
                <a:latin typeface="Arial" panose="020B0604020202020204" pitchFamily="34" charset="0"/>
                <a:cs typeface="Arial" panose="020B0604020202020204" pitchFamily="34" charset="0"/>
              </a:rPr>
              <a:t>ECG</a:t>
            </a:r>
            <a:r>
              <a:rPr lang="en-US" sz="1400" b="1" dirty="0">
                <a:latin typeface="Arial" panose="020B0604020202020204" pitchFamily="34" charset="0"/>
                <a:cs typeface="Arial" panose="020B0604020202020204" pitchFamily="34" charset="0"/>
              </a:rPr>
              <a:t> with septal </a:t>
            </a:r>
            <a:r>
              <a:rPr lang="en-US" sz="1400" b="1" dirty="0" smtClean="0">
                <a:latin typeface="Arial" panose="020B0604020202020204" pitchFamily="34" charset="0"/>
                <a:cs typeface="Arial" panose="020B0604020202020204" pitchFamily="34" charset="0"/>
              </a:rPr>
              <a:t>location (4 regions)</a:t>
            </a:r>
            <a:endParaRPr lang="en-US" sz="1400" b="1" i="1" dirty="0">
              <a:latin typeface="Arial" panose="020B0604020202020204" pitchFamily="34" charset="0"/>
              <a:cs typeface="Arial" panose="020B0604020202020204" pitchFamily="34" charset="0"/>
            </a:endParaRPr>
          </a:p>
          <a:p>
            <a:pPr algn="just"/>
            <a:r>
              <a:rPr lang="en-US" sz="1400" dirty="0" smtClean="0">
                <a:latin typeface="Arial" panose="020B0604020202020204" pitchFamily="34" charset="0"/>
                <a:cs typeface="Arial" panose="020B0604020202020204" pitchFamily="34" charset="0"/>
              </a:rPr>
              <a:t>        Classified </a:t>
            </a:r>
            <a:r>
              <a:rPr lang="en-US" sz="1400" dirty="0">
                <a:latin typeface="Arial" panose="020B0604020202020204" pitchFamily="34" charset="0"/>
                <a:cs typeface="Arial" panose="020B0604020202020204" pitchFamily="34" charset="0"/>
              </a:rPr>
              <a:t>transition of septal location was most common at </a:t>
            </a:r>
            <a:r>
              <a:rPr lang="en-US" sz="1400" dirty="0" err="1">
                <a:latin typeface="Arial" panose="020B0604020202020204" pitchFamily="34" charset="0"/>
                <a:cs typeface="Arial" panose="020B0604020202020204" pitchFamily="34" charset="0"/>
              </a:rPr>
              <a:t>V1,V2</a:t>
            </a:r>
            <a:r>
              <a:rPr lang="en-US" sz="1400" dirty="0">
                <a:latin typeface="Arial" panose="020B0604020202020204" pitchFamily="34" charset="0"/>
                <a:cs typeface="Arial" panose="020B0604020202020204" pitchFamily="34" charset="0"/>
              </a:rPr>
              <a:t> lead are noted (87.8%). The septal accessory pathway location with Anatomic relation of the atrioventricular junction in relation to other cardiac structures, especially in the septal region’s transitional cell zone [11].</a:t>
            </a:r>
          </a:p>
          <a:p>
            <a:pPr algn="just"/>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Anteroseptal</a:t>
            </a:r>
            <a:r>
              <a:rPr lang="en-US" sz="1400" dirty="0" smtClean="0">
                <a:latin typeface="Arial" panose="020B0604020202020204" pitchFamily="34" charset="0"/>
                <a:cs typeface="Arial" panose="020B0604020202020204" pitchFamily="34" charset="0"/>
              </a:rPr>
              <a:t> (AS) or </a:t>
            </a:r>
            <a:r>
              <a:rPr lang="en-US" sz="1400" dirty="0" err="1" smtClean="0">
                <a:latin typeface="Arial" panose="020B0604020202020204" pitchFamily="34" charset="0"/>
                <a:cs typeface="Arial" panose="020B0604020202020204" pitchFamily="34" charset="0"/>
              </a:rPr>
              <a:t>posteroseptal</a:t>
            </a:r>
            <a:r>
              <a:rPr lang="en-US" sz="1400" dirty="0" smtClean="0">
                <a:latin typeface="Arial" panose="020B0604020202020204" pitchFamily="34" charset="0"/>
                <a:cs typeface="Arial" panose="020B0604020202020204" pitchFamily="34" charset="0"/>
              </a:rPr>
              <a:t> (PS) </a:t>
            </a:r>
            <a:r>
              <a:rPr lang="en-US" sz="1400" dirty="0">
                <a:latin typeface="Arial" panose="020B0604020202020204" pitchFamily="34" charset="0"/>
                <a:cs typeface="Arial" panose="020B0604020202020204" pitchFamily="34" charset="0"/>
              </a:rPr>
              <a:t>pathway had strongly </a:t>
            </a:r>
            <a:r>
              <a:rPr lang="en-US" sz="1400" dirty="0" smtClean="0">
                <a:latin typeface="Arial" panose="020B0604020202020204" pitchFamily="34" charset="0"/>
                <a:cs typeface="Arial" panose="020B0604020202020204" pitchFamily="34" charset="0"/>
              </a:rPr>
              <a:t>positive or negative </a:t>
            </a:r>
            <a:r>
              <a:rPr lang="en-US" sz="1400" dirty="0">
                <a:latin typeface="Arial" panose="020B0604020202020204" pitchFamily="34" charset="0"/>
                <a:cs typeface="Arial" panose="020B0604020202020204" pitchFamily="34" charset="0"/>
              </a:rPr>
              <a:t>delta waves in at least 2/3 inferior leads (II, III, </a:t>
            </a:r>
            <a:r>
              <a:rPr lang="en-US" sz="1400" dirty="0" err="1">
                <a:latin typeface="Arial" panose="020B0604020202020204" pitchFamily="34" charset="0"/>
                <a:cs typeface="Arial" panose="020B0604020202020204" pitchFamily="34" charset="0"/>
              </a:rPr>
              <a:t>aVF</a:t>
            </a:r>
            <a:r>
              <a:rPr lang="en-US" sz="1400" dirty="0">
                <a:latin typeface="Arial" panose="020B0604020202020204" pitchFamily="34" charset="0"/>
                <a:cs typeface="Arial" panose="020B0604020202020204" pitchFamily="34" charset="0"/>
              </a:rPr>
              <a:t>) are </a:t>
            </a:r>
            <a:r>
              <a:rPr lang="en-US" sz="1400" dirty="0" smtClean="0">
                <a:latin typeface="Arial" panose="020B0604020202020204" pitchFamily="34" charset="0"/>
                <a:cs typeface="Arial" panose="020B0604020202020204" pitchFamily="34" charset="0"/>
              </a:rPr>
              <a:t>noted [1], [3], [7]; However, some studies were only </a:t>
            </a:r>
            <a:r>
              <a:rPr lang="en-US" sz="1400" dirty="0" err="1" smtClean="0">
                <a:latin typeface="Arial" panose="020B0604020202020204" pitchFamily="34" charset="0"/>
                <a:cs typeface="Arial" panose="020B0604020202020204" pitchFamily="34" charset="0"/>
              </a:rPr>
              <a:t>forcus</a:t>
            </a:r>
            <a:r>
              <a:rPr lang="en-US" sz="1400" dirty="0" smtClean="0">
                <a:latin typeface="Arial" panose="020B0604020202020204" pitchFamily="34" charset="0"/>
                <a:cs typeface="Arial" panose="020B0604020202020204" pitchFamily="34" charset="0"/>
              </a:rPr>
              <a:t> on some positions in RAS and PS accessory pathway [10]. Successful </a:t>
            </a:r>
            <a:r>
              <a:rPr lang="en-US" sz="1400" dirty="0">
                <a:latin typeface="Arial" panose="020B0604020202020204" pitchFamily="34" charset="0"/>
                <a:cs typeface="Arial" panose="020B0604020202020204" pitchFamily="34" charset="0"/>
              </a:rPr>
              <a:t>ablation was performed at a location on the </a:t>
            </a:r>
            <a:r>
              <a:rPr lang="en-US" sz="1400" dirty="0" err="1">
                <a:latin typeface="Arial" panose="020B0604020202020204" pitchFamily="34" charset="0"/>
                <a:cs typeface="Arial" panose="020B0604020202020204" pitchFamily="34" charset="0"/>
              </a:rPr>
              <a:t>anteroseptal</a:t>
            </a:r>
            <a:r>
              <a:rPr lang="en-US" sz="1400" dirty="0">
                <a:latin typeface="Arial" panose="020B0604020202020204" pitchFamily="34" charset="0"/>
                <a:cs typeface="Arial" panose="020B0604020202020204" pitchFamily="34" charset="0"/>
              </a:rPr>
              <a:t> annulus where a His bundle </a:t>
            </a:r>
            <a:r>
              <a:rPr lang="en-US" sz="1400" dirty="0" err="1">
                <a:latin typeface="Arial" panose="020B0604020202020204" pitchFamily="34" charset="0"/>
                <a:cs typeface="Arial" panose="020B0604020202020204" pitchFamily="34" charset="0"/>
              </a:rPr>
              <a:t>electrogram</a:t>
            </a:r>
            <a:r>
              <a:rPr lang="en-US" sz="1400" dirty="0">
                <a:latin typeface="Arial" panose="020B0604020202020204" pitchFamily="34" charset="0"/>
                <a:cs typeface="Arial" panose="020B0604020202020204" pitchFamily="34" charset="0"/>
              </a:rPr>
              <a:t> was being recorded. Ablation was very anterior, and thus not in the vicinity of the compact AV node [11], [12]. </a:t>
            </a:r>
            <a:r>
              <a:rPr lang="en-US" sz="1400" dirty="0" err="1" smtClean="0">
                <a:latin typeface="Arial" panose="020B0604020202020204" pitchFamily="34" charset="0"/>
                <a:cs typeface="Arial" panose="020B0604020202020204" pitchFamily="34" charset="0"/>
              </a:rPr>
              <a:t>Midseptal</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pathways are inserted into the triangle of Koch region, close to the compact AV node. Accurate assessment of pathway slant and ablation preferably of the ventricular insertion site along with the use of </a:t>
            </a:r>
            <a:r>
              <a:rPr lang="en-US" sz="1400" dirty="0" err="1">
                <a:latin typeface="Arial" panose="020B0604020202020204" pitchFamily="34" charset="0"/>
                <a:cs typeface="Arial" panose="020B0604020202020204" pitchFamily="34" charset="0"/>
              </a:rPr>
              <a:t>cryoenergy</a:t>
            </a:r>
            <a:r>
              <a:rPr lang="en-US" sz="1400" dirty="0">
                <a:latin typeface="Arial" panose="020B0604020202020204" pitchFamily="34" charset="0"/>
                <a:cs typeface="Arial" panose="020B0604020202020204" pitchFamily="34" charset="0"/>
              </a:rPr>
              <a:t> may all be required to minimize the risk of AV block when ablating pathways in this region [12</a:t>
            </a:r>
            <a:r>
              <a:rPr lang="en-US" sz="1400" dirty="0" smtClean="0">
                <a:latin typeface="Arial" panose="020B0604020202020204" pitchFamily="34" charset="0"/>
                <a:cs typeface="Arial" panose="020B0604020202020204" pitchFamily="34" charset="0"/>
              </a:rPr>
              <a:t>].</a:t>
            </a:r>
          </a:p>
          <a:p>
            <a:pPr algn="just"/>
            <a:r>
              <a:rPr lang="en-US" sz="1400" dirty="0" smtClean="0">
                <a:latin typeface="Arial" panose="020B0604020202020204" pitchFamily="34" charset="0"/>
                <a:cs typeface="Arial" panose="020B0604020202020204" pitchFamily="34" charset="0"/>
              </a:rPr>
              <a:t>        Classified </a:t>
            </a:r>
            <a:r>
              <a:rPr lang="en-US" sz="1400" dirty="0" err="1">
                <a:latin typeface="Arial" panose="020B0604020202020204" pitchFamily="34" charset="0"/>
                <a:cs typeface="Arial" panose="020B0604020202020204" pitchFamily="34" charset="0"/>
              </a:rPr>
              <a:t>QRS</a:t>
            </a:r>
            <a:r>
              <a:rPr lang="en-US" sz="1400" dirty="0">
                <a:latin typeface="Arial" panose="020B0604020202020204" pitchFamily="34" charset="0"/>
                <a:cs typeface="Arial" panose="020B0604020202020204" pitchFamily="34" charset="0"/>
              </a:rPr>
              <a:t> complex morphology (</a:t>
            </a:r>
            <a:r>
              <a:rPr lang="en-US" sz="1400" dirty="0" err="1">
                <a:latin typeface="Arial" panose="020B0604020202020204" pitchFamily="34" charset="0"/>
                <a:cs typeface="Arial" panose="020B0604020202020204" pitchFamily="34" charset="0"/>
              </a:rPr>
              <a:t>Qrs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qRs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qrS</a:t>
            </a:r>
            <a:r>
              <a:rPr lang="en-US" sz="1400" dirty="0">
                <a:latin typeface="Arial" panose="020B0604020202020204" pitchFamily="34" charset="0"/>
                <a:cs typeface="Arial" panose="020B0604020202020204" pitchFamily="34" charset="0"/>
              </a:rPr>
              <a:t>) of </a:t>
            </a:r>
            <a:r>
              <a:rPr lang="en-US" sz="1400" dirty="0" err="1">
                <a:latin typeface="Arial" panose="020B0604020202020204" pitchFamily="34" charset="0"/>
                <a:cs typeface="Arial" panose="020B0604020202020204" pitchFamily="34" charset="0"/>
              </a:rPr>
              <a:t>midseptal</a:t>
            </a:r>
            <a:r>
              <a:rPr lang="en-US" sz="1400" dirty="0">
                <a:latin typeface="Arial" panose="020B0604020202020204" pitchFamily="34" charset="0"/>
                <a:cs typeface="Arial" panose="020B0604020202020204" pitchFamily="34" charset="0"/>
              </a:rPr>
              <a:t> location was </a:t>
            </a:r>
            <a:r>
              <a:rPr lang="en-US" sz="1400" dirty="0" smtClean="0">
                <a:latin typeface="Arial" panose="020B0604020202020204" pitchFamily="34" charset="0"/>
                <a:cs typeface="Arial" panose="020B0604020202020204" pitchFamily="34" charset="0"/>
              </a:rPr>
              <a:t>most </a:t>
            </a:r>
            <a:r>
              <a:rPr lang="en-US" sz="1400" dirty="0">
                <a:latin typeface="Arial" panose="020B0604020202020204" pitchFamily="34" charset="0"/>
                <a:cs typeface="Arial" panose="020B0604020202020204" pitchFamily="34" charset="0"/>
              </a:rPr>
              <a:t>common at inferior lead (DII, DIII, </a:t>
            </a:r>
            <a:r>
              <a:rPr lang="en-US" sz="1400" dirty="0" err="1">
                <a:latin typeface="Arial" panose="020B0604020202020204" pitchFamily="34" charset="0"/>
                <a:cs typeface="Arial" panose="020B0604020202020204" pitchFamily="34" charset="0"/>
              </a:rPr>
              <a:t>aVF</a:t>
            </a:r>
            <a:r>
              <a:rPr lang="en-US" sz="1400" dirty="0">
                <a:latin typeface="Arial" panose="020B0604020202020204" pitchFamily="34" charset="0"/>
                <a:cs typeface="Arial" panose="020B0604020202020204" pitchFamily="34" charset="0"/>
              </a:rPr>
              <a:t>) found in 5/6 patients (83.3</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This “</a:t>
            </a:r>
            <a:r>
              <a:rPr lang="en-US" sz="1400" dirty="0" err="1">
                <a:latin typeface="Arial" panose="020B0604020202020204" pitchFamily="34" charset="0"/>
                <a:cs typeface="Arial" panose="020B0604020202020204" pitchFamily="34" charset="0"/>
              </a:rPr>
              <a:t>Qrs</a:t>
            </a:r>
            <a:r>
              <a:rPr lang="en-US" sz="1400" dirty="0">
                <a:latin typeface="Arial" panose="020B0604020202020204" pitchFamily="34" charset="0"/>
                <a:cs typeface="Arial" panose="020B0604020202020204" pitchFamily="34" charset="0"/>
              </a:rPr>
              <a:t> pattern” in at least 1/3 inferior lead in differences in the </a:t>
            </a:r>
            <a:r>
              <a:rPr lang="en-US" sz="1400" dirty="0" err="1">
                <a:latin typeface="Arial" panose="020B0604020202020204" pitchFamily="34" charset="0"/>
                <a:cs typeface="Arial" panose="020B0604020202020204" pitchFamily="34" charset="0"/>
              </a:rPr>
              <a:t>QRS</a:t>
            </a:r>
            <a:r>
              <a:rPr lang="en-US" sz="1400" dirty="0">
                <a:latin typeface="Arial" panose="020B0604020202020204" pitchFamily="34" charset="0"/>
                <a:cs typeface="Arial" panose="020B0604020202020204" pitchFamily="34" charset="0"/>
              </a:rPr>
              <a:t> morphology to distinguish </a:t>
            </a:r>
            <a:r>
              <a:rPr lang="en-US" sz="1400" dirty="0" err="1" smtClean="0">
                <a:latin typeface="Arial" panose="020B0604020202020204" pitchFamily="34" charset="0"/>
                <a:cs typeface="Arial" panose="020B0604020202020204" pitchFamily="34" charset="0"/>
              </a:rPr>
              <a:t>midseptal</a:t>
            </a:r>
            <a:r>
              <a:rPr lang="en-US" sz="1400" dirty="0" smtClean="0">
                <a:latin typeface="Arial" panose="020B0604020202020204" pitchFamily="34" charset="0"/>
                <a:cs typeface="Arial" panose="020B0604020202020204" pitchFamily="34" charset="0"/>
              </a:rPr>
              <a:t> AP </a:t>
            </a:r>
            <a:r>
              <a:rPr lang="en-US" sz="1400" dirty="0">
                <a:latin typeface="Arial" panose="020B0604020202020204" pitchFamily="34" charset="0"/>
                <a:cs typeface="Arial" panose="020B0604020202020204" pitchFamily="34" charset="0"/>
              </a:rPr>
              <a:t>from other septal localizations. </a:t>
            </a:r>
            <a:r>
              <a:rPr lang="en-US" sz="1400" dirty="0" smtClean="0">
                <a:latin typeface="Arial" panose="020B0604020202020204" pitchFamily="34" charset="0"/>
                <a:cs typeface="Arial" panose="020B0604020202020204" pitchFamily="34" charset="0"/>
              </a:rPr>
              <a:t>Andre showed </a:t>
            </a:r>
            <a:r>
              <a:rPr lang="en-US" sz="1400" dirty="0">
                <a:latin typeface="Arial" panose="020B0604020202020204" pitchFamily="34" charset="0"/>
                <a:cs typeface="Arial" panose="020B0604020202020204" pitchFamily="34" charset="0"/>
              </a:rPr>
              <a:t>that t</a:t>
            </a:r>
            <a:r>
              <a:rPr lang="en-US" sz="1400" dirty="0" smtClean="0">
                <a:latin typeface="Arial" panose="020B0604020202020204" pitchFamily="34" charset="0"/>
                <a:cs typeface="Arial" panose="020B0604020202020204" pitchFamily="34" charset="0"/>
              </a:rPr>
              <a:t>he </a:t>
            </a:r>
            <a:r>
              <a:rPr lang="en-US" sz="1400" dirty="0">
                <a:latin typeface="Arial" panose="020B0604020202020204" pitchFamily="34" charset="0"/>
                <a:cs typeface="Arial" panose="020B0604020202020204" pitchFamily="34" charset="0"/>
              </a:rPr>
              <a:t>negative </a:t>
            </a:r>
            <a:r>
              <a:rPr lang="en-US" sz="1400" dirty="0" err="1">
                <a:latin typeface="Arial" panose="020B0604020202020204" pitchFamily="34" charset="0"/>
                <a:cs typeface="Arial" panose="020B0604020202020204" pitchFamily="34" charset="0"/>
              </a:rPr>
              <a:t>QRS</a:t>
            </a:r>
            <a:r>
              <a:rPr lang="en-US" sz="1400" dirty="0">
                <a:latin typeface="Arial" panose="020B0604020202020204" pitchFamily="34" charset="0"/>
                <a:cs typeface="Arial" panose="020B0604020202020204" pitchFamily="34" charset="0"/>
              </a:rPr>
              <a:t> complex in lead  DIII  was characterized by a large  “Q’  wave followed by a small  “r” wave and an “s” wave. </a:t>
            </a:r>
            <a:r>
              <a:rPr lang="en-US" sz="1400" dirty="0" smtClean="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4]. We were using for  inferior lead (DII, DIII, </a:t>
            </a:r>
            <a:r>
              <a:rPr lang="en-US" sz="1400" dirty="0" err="1">
                <a:latin typeface="Arial" panose="020B0604020202020204" pitchFamily="34" charset="0"/>
                <a:cs typeface="Arial" panose="020B0604020202020204" pitchFamily="34" charset="0"/>
              </a:rPr>
              <a:t>aVF</a:t>
            </a:r>
            <a:r>
              <a:rPr lang="en-US" sz="1400" dirty="0">
                <a:latin typeface="Arial" panose="020B0604020202020204" pitchFamily="34" charset="0"/>
                <a:cs typeface="Arial" panose="020B0604020202020204" pitchFamily="34" charset="0"/>
              </a:rPr>
              <a:t>) and not only used to DIII </a:t>
            </a:r>
            <a:r>
              <a:rPr lang="en-US" sz="1400" dirty="0" smtClean="0">
                <a:latin typeface="Arial" panose="020B0604020202020204" pitchFamily="34" charset="0"/>
                <a:cs typeface="Arial" panose="020B0604020202020204" pitchFamily="34" charset="0"/>
              </a:rPr>
              <a:t>lead.</a:t>
            </a:r>
          </a:p>
          <a:p>
            <a:pPr algn="just"/>
            <a:r>
              <a:rPr lang="en-US" sz="1400" dirty="0" smtClean="0">
                <a:latin typeface="Arial" panose="020B0604020202020204" pitchFamily="34" charset="0"/>
                <a:cs typeface="Arial" panose="020B0604020202020204" pitchFamily="34" charset="0"/>
              </a:rPr>
              <a:t>        Thus, we had a new </a:t>
            </a:r>
            <a:r>
              <a:rPr lang="en-US" sz="1400" dirty="0" err="1" smtClean="0">
                <a:latin typeface="Arial" panose="020B0604020202020204" pitchFamily="34" charset="0"/>
                <a:cs typeface="Arial" panose="020B0604020202020204" pitchFamily="34" charset="0"/>
              </a:rPr>
              <a:t>ECG</a:t>
            </a:r>
            <a:r>
              <a:rPr lang="en-US" sz="1400" dirty="0" smtClean="0">
                <a:latin typeface="Arial" panose="020B0604020202020204" pitchFamily="34" charset="0"/>
                <a:cs typeface="Arial" panose="020B0604020202020204" pitchFamily="34" charset="0"/>
              </a:rPr>
              <a:t> algorithm in predicting localization of APs  with 10 region in typical </a:t>
            </a:r>
            <a:r>
              <a:rPr lang="en-US" sz="1400" dirty="0" err="1" smtClean="0">
                <a:latin typeface="Arial" panose="020B0604020202020204" pitchFamily="34" charset="0"/>
                <a:cs typeface="Arial" panose="020B0604020202020204" pitchFamily="34" charset="0"/>
              </a:rPr>
              <a:t>WPW</a:t>
            </a:r>
            <a:r>
              <a:rPr lang="en-US" altLang="en-US" sz="1400" dirty="0" smtClean="0">
                <a:latin typeface="Arial" panose="020B0604020202020204" pitchFamily="34" charset="0"/>
                <a:cs typeface="Arial" panose="020B0604020202020204" pitchFamily="34" charset="0"/>
              </a:rPr>
              <a:t> syndrome.</a:t>
            </a:r>
          </a:p>
        </p:txBody>
      </p:sp>
      <p:sp>
        <p:nvSpPr>
          <p:cNvPr id="2081" name="Rectangle 31"/>
          <p:cNvSpPr>
            <a:spLocks noChangeArrowheads="1"/>
          </p:cNvSpPr>
          <p:nvPr/>
        </p:nvSpPr>
        <p:spPr bwMode="auto">
          <a:xfrm>
            <a:off x="14878050" y="13577888"/>
            <a:ext cx="31089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2571841" eaLnBrk="1" fontAlgn="auto" hangingPunct="1">
              <a:spcBef>
                <a:spcPts val="0"/>
              </a:spcBef>
              <a:spcAft>
                <a:spcPts val="0"/>
              </a:spcAft>
              <a:defRPr/>
            </a:pPr>
            <a:endParaRPr lang="en-US" sz="5063">
              <a:latin typeface="+mn-lt"/>
            </a:endParaRPr>
          </a:p>
        </p:txBody>
      </p:sp>
      <p:pic>
        <p:nvPicPr>
          <p:cNvPr id="2110" name="Picture 20" descr="F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10988" y="30218676"/>
            <a:ext cx="7545199" cy="35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7" name="TextBox 2098"/>
          <p:cNvSpPr txBox="1">
            <a:spLocks noChangeArrowheads="1"/>
          </p:cNvSpPr>
          <p:nvPr/>
        </p:nvSpPr>
        <p:spPr bwMode="auto">
          <a:xfrm>
            <a:off x="12113370" y="31825945"/>
            <a:ext cx="640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0">
                <a:solidFill>
                  <a:schemeClr val="tx1"/>
                </a:solidFill>
                <a:latin typeface="Calibri" panose="020F0502020204030204" pitchFamily="34" charset="0"/>
              </a:defRPr>
            </a:lvl1pPr>
            <a:lvl2pPr marL="742950" indent="-285750">
              <a:defRPr sz="5000">
                <a:solidFill>
                  <a:schemeClr val="tx1"/>
                </a:solidFill>
                <a:latin typeface="Calibri" panose="020F0502020204030204" pitchFamily="34" charset="0"/>
              </a:defRPr>
            </a:lvl2pPr>
            <a:lvl3pPr marL="1143000" indent="-228600">
              <a:defRPr sz="5000">
                <a:solidFill>
                  <a:schemeClr val="tx1"/>
                </a:solidFill>
                <a:latin typeface="Calibri" panose="020F0502020204030204" pitchFamily="34" charset="0"/>
              </a:defRPr>
            </a:lvl3pPr>
            <a:lvl4pPr marL="1600200" indent="-228600">
              <a:defRPr sz="5000">
                <a:solidFill>
                  <a:schemeClr val="tx1"/>
                </a:solidFill>
                <a:latin typeface="Calibri" panose="020F0502020204030204" pitchFamily="34" charset="0"/>
              </a:defRPr>
            </a:lvl4pPr>
            <a:lvl5pPr marL="2057400" indent="-228600">
              <a:defRPr sz="5000">
                <a:solidFill>
                  <a:schemeClr val="tx1"/>
                </a:solidFill>
                <a:latin typeface="Calibri" panose="020F0502020204030204" pitchFamily="34" charset="0"/>
              </a:defRPr>
            </a:lvl5pPr>
            <a:lvl6pPr marL="2514600" indent="-228600" defTabSz="2571750" fontAlgn="base">
              <a:spcBef>
                <a:spcPct val="0"/>
              </a:spcBef>
              <a:spcAft>
                <a:spcPct val="0"/>
              </a:spcAft>
              <a:defRPr sz="5000">
                <a:solidFill>
                  <a:schemeClr val="tx1"/>
                </a:solidFill>
                <a:latin typeface="Calibri" panose="020F0502020204030204" pitchFamily="34" charset="0"/>
              </a:defRPr>
            </a:lvl6pPr>
            <a:lvl7pPr marL="2971800" indent="-228600" defTabSz="2571750" fontAlgn="base">
              <a:spcBef>
                <a:spcPct val="0"/>
              </a:spcBef>
              <a:spcAft>
                <a:spcPct val="0"/>
              </a:spcAft>
              <a:defRPr sz="5000">
                <a:solidFill>
                  <a:schemeClr val="tx1"/>
                </a:solidFill>
                <a:latin typeface="Calibri" panose="020F0502020204030204" pitchFamily="34" charset="0"/>
              </a:defRPr>
            </a:lvl7pPr>
            <a:lvl8pPr marL="3429000" indent="-228600" defTabSz="2571750" fontAlgn="base">
              <a:spcBef>
                <a:spcPct val="0"/>
              </a:spcBef>
              <a:spcAft>
                <a:spcPct val="0"/>
              </a:spcAft>
              <a:defRPr sz="5000">
                <a:solidFill>
                  <a:schemeClr val="tx1"/>
                </a:solidFill>
                <a:latin typeface="Calibri" panose="020F0502020204030204" pitchFamily="34" charset="0"/>
              </a:defRPr>
            </a:lvl8pPr>
            <a:lvl9pPr marL="3886200" indent="-228600" defTabSz="2571750" fontAlgn="base">
              <a:spcBef>
                <a:spcPct val="0"/>
              </a:spcBef>
              <a:spcAft>
                <a:spcPct val="0"/>
              </a:spcAft>
              <a:defRPr sz="5000">
                <a:solidFill>
                  <a:schemeClr val="tx1"/>
                </a:solidFill>
                <a:latin typeface="Calibri" panose="020F0502020204030204" pitchFamily="34" charset="0"/>
              </a:defRPr>
            </a:lvl9pPr>
          </a:lstStyle>
          <a:p>
            <a:pPr eaLnBrk="1" hangingPunct="1"/>
            <a:r>
              <a:rPr lang="en-US" altLang="en-US" sz="1800" b="1" dirty="0" err="1">
                <a:latin typeface="Arial" panose="020B0604020202020204" pitchFamily="34" charset="0"/>
                <a:cs typeface="Arial" panose="020B0604020202020204" pitchFamily="34" charset="0"/>
              </a:rPr>
              <a:t>RL</a:t>
            </a:r>
            <a:endParaRPr lang="en-US" altLang="en-US" sz="1800" b="1" dirty="0">
              <a:latin typeface="Arial" panose="020B0604020202020204" pitchFamily="34" charset="0"/>
              <a:cs typeface="Arial" panose="020B0604020202020204" pitchFamily="34" charset="0"/>
            </a:endParaRPr>
          </a:p>
        </p:txBody>
      </p:sp>
      <p:sp>
        <p:nvSpPr>
          <p:cNvPr id="2100" name="TextBox 2099"/>
          <p:cNvSpPr txBox="1"/>
          <p:nvPr/>
        </p:nvSpPr>
        <p:spPr>
          <a:xfrm>
            <a:off x="16370300" y="34170938"/>
            <a:ext cx="890588" cy="871537"/>
          </a:xfrm>
          <a:prstGeom prst="rect">
            <a:avLst/>
          </a:prstGeom>
          <a:noFill/>
        </p:spPr>
        <p:txBody>
          <a:bodyPr>
            <a:spAutoFit/>
          </a:bodyPr>
          <a:lstStyle/>
          <a:p>
            <a:pPr defTabSz="2571841" eaLnBrk="1" fontAlgn="auto" hangingPunct="1">
              <a:spcBef>
                <a:spcPts val="0"/>
              </a:spcBef>
              <a:spcAft>
                <a:spcPts val="0"/>
              </a:spcAft>
              <a:defRPr/>
            </a:pPr>
            <a:endParaRPr lang="en-US" sz="5063" dirty="0">
              <a:latin typeface="+mn-lt"/>
            </a:endParaRPr>
          </a:p>
        </p:txBody>
      </p:sp>
      <p:sp>
        <p:nvSpPr>
          <p:cNvPr id="2269" name="Text Box 25"/>
          <p:cNvSpPr txBox="1">
            <a:spLocks noChangeArrowheads="1"/>
          </p:cNvSpPr>
          <p:nvPr/>
        </p:nvSpPr>
        <p:spPr bwMode="auto">
          <a:xfrm>
            <a:off x="15786894" y="32572823"/>
            <a:ext cx="10287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0">
                <a:solidFill>
                  <a:schemeClr val="tx1"/>
                </a:solidFill>
                <a:latin typeface="Calibri" panose="020F0502020204030204" pitchFamily="34" charset="0"/>
              </a:defRPr>
            </a:lvl1pPr>
            <a:lvl2pPr marL="742950" indent="-285750">
              <a:defRPr sz="5000">
                <a:solidFill>
                  <a:schemeClr val="tx1"/>
                </a:solidFill>
                <a:latin typeface="Calibri" panose="020F0502020204030204" pitchFamily="34" charset="0"/>
              </a:defRPr>
            </a:lvl2pPr>
            <a:lvl3pPr marL="1143000" indent="-228600">
              <a:defRPr sz="5000">
                <a:solidFill>
                  <a:schemeClr val="tx1"/>
                </a:solidFill>
                <a:latin typeface="Calibri" panose="020F0502020204030204" pitchFamily="34" charset="0"/>
              </a:defRPr>
            </a:lvl3pPr>
            <a:lvl4pPr marL="1600200" indent="-228600">
              <a:defRPr sz="5000">
                <a:solidFill>
                  <a:schemeClr val="tx1"/>
                </a:solidFill>
                <a:latin typeface="Calibri" panose="020F0502020204030204" pitchFamily="34" charset="0"/>
              </a:defRPr>
            </a:lvl4pPr>
            <a:lvl5pPr marL="2057400" indent="-228600">
              <a:defRPr sz="5000">
                <a:solidFill>
                  <a:schemeClr val="tx1"/>
                </a:solidFill>
                <a:latin typeface="Calibri" panose="020F0502020204030204" pitchFamily="34" charset="0"/>
              </a:defRPr>
            </a:lvl5pPr>
            <a:lvl6pPr marL="2514600" indent="-228600" fontAlgn="base">
              <a:spcBef>
                <a:spcPct val="0"/>
              </a:spcBef>
              <a:spcAft>
                <a:spcPct val="0"/>
              </a:spcAft>
              <a:defRPr sz="5000">
                <a:solidFill>
                  <a:schemeClr val="tx1"/>
                </a:solidFill>
                <a:latin typeface="Calibri" panose="020F0502020204030204" pitchFamily="34" charset="0"/>
              </a:defRPr>
            </a:lvl6pPr>
            <a:lvl7pPr marL="2971800" indent="-228600" fontAlgn="base">
              <a:spcBef>
                <a:spcPct val="0"/>
              </a:spcBef>
              <a:spcAft>
                <a:spcPct val="0"/>
              </a:spcAft>
              <a:defRPr sz="5000">
                <a:solidFill>
                  <a:schemeClr val="tx1"/>
                </a:solidFill>
                <a:latin typeface="Calibri" panose="020F0502020204030204" pitchFamily="34" charset="0"/>
              </a:defRPr>
            </a:lvl7pPr>
            <a:lvl8pPr marL="3429000" indent="-228600" fontAlgn="base">
              <a:spcBef>
                <a:spcPct val="0"/>
              </a:spcBef>
              <a:spcAft>
                <a:spcPct val="0"/>
              </a:spcAft>
              <a:defRPr sz="5000">
                <a:solidFill>
                  <a:schemeClr val="tx1"/>
                </a:solidFill>
                <a:latin typeface="Calibri" panose="020F0502020204030204" pitchFamily="34" charset="0"/>
              </a:defRPr>
            </a:lvl8pPr>
            <a:lvl9pPr marL="3886200" indent="-228600" fontAlgn="base">
              <a:spcBef>
                <a:spcPct val="0"/>
              </a:spcBef>
              <a:spcAft>
                <a:spcPct val="0"/>
              </a:spcAft>
              <a:defRPr sz="5000">
                <a:solidFill>
                  <a:schemeClr val="tx1"/>
                </a:solidFill>
                <a:latin typeface="Calibri" panose="020F0502020204030204" pitchFamily="34" charset="0"/>
              </a:defRPr>
            </a:lvl9pPr>
          </a:lstStyle>
          <a:p>
            <a:pPr defTabSz="914400"/>
            <a:endParaRPr lang="vi-VN" altLang="en-US" sz="1400" b="1" dirty="0">
              <a:latin typeface="Arial" panose="020B0604020202020204" pitchFamily="34" charset="0"/>
              <a:cs typeface="Times New Roman" panose="02020603050405020304" pitchFamily="18" charset="0"/>
            </a:endParaRPr>
          </a:p>
          <a:p>
            <a:pPr algn="ctr" defTabSz="914400"/>
            <a:r>
              <a:rPr lang="vi-VN" altLang="en-US" sz="1400" b="1" dirty="0">
                <a:latin typeface="Arial" panose="020B0604020202020204" pitchFamily="34" charset="0"/>
                <a:cs typeface="Times New Roman" panose="02020603050405020304" pitchFamily="18" charset="0"/>
              </a:rPr>
              <a:t>n </a:t>
            </a:r>
            <a:r>
              <a:rPr lang="vi-VN" altLang="en-US" sz="1400" b="1" dirty="0" smtClean="0">
                <a:latin typeface="Arial" panose="020B0604020202020204" pitchFamily="34" charset="0"/>
                <a:cs typeface="Times New Roman" panose="02020603050405020304" pitchFamily="18" charset="0"/>
              </a:rPr>
              <a:t>=</a:t>
            </a:r>
            <a:r>
              <a:rPr lang="en-US" altLang="en-US" sz="1400" b="1" dirty="0" smtClean="0">
                <a:latin typeface="Arial" panose="020B0604020202020204" pitchFamily="34" charset="0"/>
                <a:cs typeface="Times New Roman" panose="02020603050405020304" pitchFamily="18" charset="0"/>
              </a:rPr>
              <a:t>25</a:t>
            </a:r>
            <a:r>
              <a:rPr lang="vi-VN" altLang="en-US" sz="1400" b="1" dirty="0" smtClean="0">
                <a:latin typeface="Arial" panose="020B0604020202020204" pitchFamily="34" charset="0"/>
                <a:cs typeface="Times New Roman" panose="02020603050405020304" pitchFamily="18" charset="0"/>
              </a:rPr>
              <a:t> (</a:t>
            </a:r>
            <a:r>
              <a:rPr lang="en-US" altLang="en-US" sz="1400" b="1" dirty="0" smtClean="0">
                <a:latin typeface="Arial" panose="020B0604020202020204" pitchFamily="34" charset="0"/>
                <a:cs typeface="Times New Roman" panose="02020603050405020304" pitchFamily="18" charset="0"/>
              </a:rPr>
              <a:t>13</a:t>
            </a:r>
            <a:r>
              <a:rPr lang="vi-VN" altLang="en-US" sz="1400" b="1" dirty="0" smtClean="0">
                <a:latin typeface="Arial" panose="020B0604020202020204" pitchFamily="34" charset="0"/>
                <a:cs typeface="Times New Roman" panose="02020603050405020304" pitchFamily="18" charset="0"/>
              </a:rPr>
              <a:t>.2</a:t>
            </a:r>
            <a:r>
              <a:rPr lang="vi-VN" altLang="en-US" sz="1400" b="1" dirty="0">
                <a:latin typeface="Arial" panose="020B0604020202020204" pitchFamily="34" charset="0"/>
                <a:cs typeface="Times New Roman" panose="02020603050405020304" pitchFamily="18" charset="0"/>
              </a:rPr>
              <a:t>%)</a:t>
            </a:r>
            <a:endParaRPr lang="vi-VN" altLang="en-US" sz="1400" dirty="0">
              <a:latin typeface="Arial" panose="020B0604020202020204" pitchFamily="34" charset="0"/>
            </a:endParaRPr>
          </a:p>
        </p:txBody>
      </p:sp>
      <p:sp>
        <p:nvSpPr>
          <p:cNvPr id="2270" name="TextBox 2100"/>
          <p:cNvSpPr txBox="1">
            <a:spLocks noChangeArrowheads="1"/>
          </p:cNvSpPr>
          <p:nvPr/>
        </p:nvSpPr>
        <p:spPr bwMode="auto">
          <a:xfrm>
            <a:off x="18226832" y="33106983"/>
            <a:ext cx="8080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0">
                <a:solidFill>
                  <a:schemeClr val="tx1"/>
                </a:solidFill>
                <a:latin typeface="Calibri" panose="020F0502020204030204" pitchFamily="34" charset="0"/>
              </a:defRPr>
            </a:lvl1pPr>
            <a:lvl2pPr marL="742950" indent="-285750">
              <a:defRPr sz="5000">
                <a:solidFill>
                  <a:schemeClr val="tx1"/>
                </a:solidFill>
                <a:latin typeface="Calibri" panose="020F0502020204030204" pitchFamily="34" charset="0"/>
              </a:defRPr>
            </a:lvl2pPr>
            <a:lvl3pPr marL="1143000" indent="-228600">
              <a:defRPr sz="5000">
                <a:solidFill>
                  <a:schemeClr val="tx1"/>
                </a:solidFill>
                <a:latin typeface="Calibri" panose="020F0502020204030204" pitchFamily="34" charset="0"/>
              </a:defRPr>
            </a:lvl3pPr>
            <a:lvl4pPr marL="1600200" indent="-228600">
              <a:defRPr sz="5000">
                <a:solidFill>
                  <a:schemeClr val="tx1"/>
                </a:solidFill>
                <a:latin typeface="Calibri" panose="020F0502020204030204" pitchFamily="34" charset="0"/>
              </a:defRPr>
            </a:lvl4pPr>
            <a:lvl5pPr marL="2057400" indent="-228600">
              <a:defRPr sz="5000">
                <a:solidFill>
                  <a:schemeClr val="tx1"/>
                </a:solidFill>
                <a:latin typeface="Calibri" panose="020F0502020204030204" pitchFamily="34" charset="0"/>
              </a:defRPr>
            </a:lvl5pPr>
            <a:lvl6pPr marL="2514600" indent="-228600" defTabSz="2571750" fontAlgn="base">
              <a:spcBef>
                <a:spcPct val="0"/>
              </a:spcBef>
              <a:spcAft>
                <a:spcPct val="0"/>
              </a:spcAft>
              <a:defRPr sz="5000">
                <a:solidFill>
                  <a:schemeClr val="tx1"/>
                </a:solidFill>
                <a:latin typeface="Calibri" panose="020F0502020204030204" pitchFamily="34" charset="0"/>
              </a:defRPr>
            </a:lvl6pPr>
            <a:lvl7pPr marL="2971800" indent="-228600" defTabSz="2571750" fontAlgn="base">
              <a:spcBef>
                <a:spcPct val="0"/>
              </a:spcBef>
              <a:spcAft>
                <a:spcPct val="0"/>
              </a:spcAft>
              <a:defRPr sz="5000">
                <a:solidFill>
                  <a:schemeClr val="tx1"/>
                </a:solidFill>
                <a:latin typeface="Calibri" panose="020F0502020204030204" pitchFamily="34" charset="0"/>
              </a:defRPr>
            </a:lvl7pPr>
            <a:lvl8pPr marL="3429000" indent="-228600" defTabSz="2571750" fontAlgn="base">
              <a:spcBef>
                <a:spcPct val="0"/>
              </a:spcBef>
              <a:spcAft>
                <a:spcPct val="0"/>
              </a:spcAft>
              <a:defRPr sz="5000">
                <a:solidFill>
                  <a:schemeClr val="tx1"/>
                </a:solidFill>
                <a:latin typeface="Calibri" panose="020F0502020204030204" pitchFamily="34" charset="0"/>
              </a:defRPr>
            </a:lvl8pPr>
            <a:lvl9pPr marL="3886200" indent="-228600" defTabSz="2571750" fontAlgn="base">
              <a:spcBef>
                <a:spcPct val="0"/>
              </a:spcBef>
              <a:spcAft>
                <a:spcPct val="0"/>
              </a:spcAft>
              <a:defRPr sz="5000">
                <a:solidFill>
                  <a:schemeClr val="tx1"/>
                </a:solidFill>
                <a:latin typeface="Calibri" panose="020F0502020204030204" pitchFamily="34" charset="0"/>
              </a:defRPr>
            </a:lvl9pPr>
          </a:lstStyle>
          <a:p>
            <a:pPr algn="ctr" eaLnBrk="1" hangingPunct="1"/>
            <a:r>
              <a:rPr lang="vi-VN" altLang="en-US" sz="1400" b="1" dirty="0">
                <a:latin typeface="Arial" panose="020B0604020202020204" pitchFamily="34" charset="0"/>
                <a:ea typeface="Times New Roman" panose="02020603050405020304" pitchFamily="18" charset="0"/>
                <a:cs typeface="Arial" panose="020B0604020202020204" pitchFamily="34" charset="0"/>
              </a:rPr>
              <a:t>n =12 </a:t>
            </a:r>
            <a:r>
              <a:rPr lang="vi-VN" altLang="en-US" sz="1400" b="1" dirty="0" smtClean="0">
                <a:latin typeface="Arial" panose="020B0604020202020204" pitchFamily="34" charset="0"/>
                <a:ea typeface="Times New Roman" panose="02020603050405020304" pitchFamily="18" charset="0"/>
                <a:cs typeface="Arial" panose="020B0604020202020204" pitchFamily="34" charset="0"/>
              </a:rPr>
              <a:t>(</a:t>
            </a:r>
            <a:r>
              <a:rPr lang="en-US" altLang="en-US" sz="1400" b="1" dirty="0">
                <a:latin typeface="Arial" panose="020B0604020202020204" pitchFamily="34" charset="0"/>
                <a:ea typeface="Times New Roman" panose="02020603050405020304" pitchFamily="18" charset="0"/>
                <a:cs typeface="Arial" panose="020B0604020202020204" pitchFamily="34" charset="0"/>
              </a:rPr>
              <a:t>6</a:t>
            </a:r>
            <a:r>
              <a:rPr lang="vi-VN" altLang="en-US" sz="1400" b="1" dirty="0" smtClean="0">
                <a:latin typeface="Arial" panose="020B0604020202020204" pitchFamily="34" charset="0"/>
                <a:ea typeface="Times New Roman" panose="02020603050405020304" pitchFamily="18" charset="0"/>
                <a:cs typeface="Arial" panose="020B0604020202020204" pitchFamily="34" charset="0"/>
              </a:rPr>
              <a:t>.3</a:t>
            </a:r>
            <a:r>
              <a:rPr lang="vi-VN" altLang="en-US" sz="1400" b="1" dirty="0">
                <a:latin typeface="Arial" panose="020B0604020202020204" pitchFamily="34" charset="0"/>
                <a:ea typeface="Times New Roman" panose="02020603050405020304" pitchFamily="18" charset="0"/>
                <a:cs typeface="Arial" panose="020B0604020202020204" pitchFamily="34" charset="0"/>
              </a:rPr>
              <a:t>%)</a:t>
            </a:r>
            <a:endParaRPr lang="vi-VN" altLang="en-US" sz="1400" dirty="0">
              <a:latin typeface="Arial" panose="020B0604020202020204" pitchFamily="34" charset="0"/>
              <a:cs typeface="Arial" panose="020B0604020202020204" pitchFamily="34" charset="0"/>
            </a:endParaRPr>
          </a:p>
        </p:txBody>
      </p:sp>
      <p:sp>
        <p:nvSpPr>
          <p:cNvPr id="2271" name="TextBox 88"/>
          <p:cNvSpPr txBox="1">
            <a:spLocks noChangeArrowheads="1"/>
          </p:cNvSpPr>
          <p:nvPr/>
        </p:nvSpPr>
        <p:spPr bwMode="auto">
          <a:xfrm>
            <a:off x="15451138" y="33092230"/>
            <a:ext cx="5746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0">
                <a:solidFill>
                  <a:schemeClr val="tx1"/>
                </a:solidFill>
                <a:latin typeface="Calibri" panose="020F0502020204030204" pitchFamily="34" charset="0"/>
              </a:defRPr>
            </a:lvl1pPr>
            <a:lvl2pPr marL="742950" indent="-285750">
              <a:defRPr sz="5000">
                <a:solidFill>
                  <a:schemeClr val="tx1"/>
                </a:solidFill>
                <a:latin typeface="Calibri" panose="020F0502020204030204" pitchFamily="34" charset="0"/>
              </a:defRPr>
            </a:lvl2pPr>
            <a:lvl3pPr marL="1143000" indent="-228600">
              <a:defRPr sz="5000">
                <a:solidFill>
                  <a:schemeClr val="tx1"/>
                </a:solidFill>
                <a:latin typeface="Calibri" panose="020F0502020204030204" pitchFamily="34" charset="0"/>
              </a:defRPr>
            </a:lvl3pPr>
            <a:lvl4pPr marL="1600200" indent="-228600">
              <a:defRPr sz="5000">
                <a:solidFill>
                  <a:schemeClr val="tx1"/>
                </a:solidFill>
                <a:latin typeface="Calibri" panose="020F0502020204030204" pitchFamily="34" charset="0"/>
              </a:defRPr>
            </a:lvl4pPr>
            <a:lvl5pPr marL="2057400" indent="-228600">
              <a:defRPr sz="5000">
                <a:solidFill>
                  <a:schemeClr val="tx1"/>
                </a:solidFill>
                <a:latin typeface="Calibri" panose="020F0502020204030204" pitchFamily="34" charset="0"/>
              </a:defRPr>
            </a:lvl5pPr>
            <a:lvl6pPr marL="2514600" indent="-228600" defTabSz="2571750" fontAlgn="base">
              <a:spcBef>
                <a:spcPct val="0"/>
              </a:spcBef>
              <a:spcAft>
                <a:spcPct val="0"/>
              </a:spcAft>
              <a:defRPr sz="5000">
                <a:solidFill>
                  <a:schemeClr val="tx1"/>
                </a:solidFill>
                <a:latin typeface="Calibri" panose="020F0502020204030204" pitchFamily="34" charset="0"/>
              </a:defRPr>
            </a:lvl6pPr>
            <a:lvl7pPr marL="2971800" indent="-228600" defTabSz="2571750" fontAlgn="base">
              <a:spcBef>
                <a:spcPct val="0"/>
              </a:spcBef>
              <a:spcAft>
                <a:spcPct val="0"/>
              </a:spcAft>
              <a:defRPr sz="5000">
                <a:solidFill>
                  <a:schemeClr val="tx1"/>
                </a:solidFill>
                <a:latin typeface="Calibri" panose="020F0502020204030204" pitchFamily="34" charset="0"/>
              </a:defRPr>
            </a:lvl7pPr>
            <a:lvl8pPr marL="3429000" indent="-228600" defTabSz="2571750" fontAlgn="base">
              <a:spcBef>
                <a:spcPct val="0"/>
              </a:spcBef>
              <a:spcAft>
                <a:spcPct val="0"/>
              </a:spcAft>
              <a:defRPr sz="5000">
                <a:solidFill>
                  <a:schemeClr val="tx1"/>
                </a:solidFill>
                <a:latin typeface="Calibri" panose="020F0502020204030204" pitchFamily="34" charset="0"/>
              </a:defRPr>
            </a:lvl8pPr>
            <a:lvl9pPr marL="3886200" indent="-228600" defTabSz="2571750" fontAlgn="base">
              <a:spcBef>
                <a:spcPct val="0"/>
              </a:spcBef>
              <a:spcAft>
                <a:spcPct val="0"/>
              </a:spcAft>
              <a:defRPr sz="5000">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cs typeface="Arial" panose="020B0604020202020204" pitchFamily="34" charset="0"/>
              </a:rPr>
              <a:t>CS</a:t>
            </a:r>
          </a:p>
        </p:txBody>
      </p:sp>
      <p:sp>
        <p:nvSpPr>
          <p:cNvPr id="2272" name="TextBox 89"/>
          <p:cNvSpPr txBox="1">
            <a:spLocks noChangeArrowheads="1"/>
          </p:cNvSpPr>
          <p:nvPr/>
        </p:nvSpPr>
        <p:spPr bwMode="auto">
          <a:xfrm>
            <a:off x="17881551" y="31990251"/>
            <a:ext cx="7493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0">
                <a:solidFill>
                  <a:schemeClr val="tx1"/>
                </a:solidFill>
                <a:latin typeface="Calibri" panose="020F0502020204030204" pitchFamily="34" charset="0"/>
              </a:defRPr>
            </a:lvl1pPr>
            <a:lvl2pPr marL="742950" indent="-285750">
              <a:defRPr sz="5000">
                <a:solidFill>
                  <a:schemeClr val="tx1"/>
                </a:solidFill>
                <a:latin typeface="Calibri" panose="020F0502020204030204" pitchFamily="34" charset="0"/>
              </a:defRPr>
            </a:lvl2pPr>
            <a:lvl3pPr marL="1143000" indent="-228600">
              <a:defRPr sz="5000">
                <a:solidFill>
                  <a:schemeClr val="tx1"/>
                </a:solidFill>
                <a:latin typeface="Calibri" panose="020F0502020204030204" pitchFamily="34" charset="0"/>
              </a:defRPr>
            </a:lvl3pPr>
            <a:lvl4pPr marL="1600200" indent="-228600">
              <a:defRPr sz="5000">
                <a:solidFill>
                  <a:schemeClr val="tx1"/>
                </a:solidFill>
                <a:latin typeface="Calibri" panose="020F0502020204030204" pitchFamily="34" charset="0"/>
              </a:defRPr>
            </a:lvl4pPr>
            <a:lvl5pPr marL="2057400" indent="-228600">
              <a:defRPr sz="5000">
                <a:solidFill>
                  <a:schemeClr val="tx1"/>
                </a:solidFill>
                <a:latin typeface="Calibri" panose="020F0502020204030204" pitchFamily="34" charset="0"/>
              </a:defRPr>
            </a:lvl5pPr>
            <a:lvl6pPr marL="2514600" indent="-228600" defTabSz="2571750" fontAlgn="base">
              <a:spcBef>
                <a:spcPct val="0"/>
              </a:spcBef>
              <a:spcAft>
                <a:spcPct val="0"/>
              </a:spcAft>
              <a:defRPr sz="5000">
                <a:solidFill>
                  <a:schemeClr val="tx1"/>
                </a:solidFill>
                <a:latin typeface="Calibri" panose="020F0502020204030204" pitchFamily="34" charset="0"/>
              </a:defRPr>
            </a:lvl6pPr>
            <a:lvl7pPr marL="2971800" indent="-228600" defTabSz="2571750" fontAlgn="base">
              <a:spcBef>
                <a:spcPct val="0"/>
              </a:spcBef>
              <a:spcAft>
                <a:spcPct val="0"/>
              </a:spcAft>
              <a:defRPr sz="5000">
                <a:solidFill>
                  <a:schemeClr val="tx1"/>
                </a:solidFill>
                <a:latin typeface="Calibri" panose="020F0502020204030204" pitchFamily="34" charset="0"/>
              </a:defRPr>
            </a:lvl7pPr>
            <a:lvl8pPr marL="3429000" indent="-228600" defTabSz="2571750" fontAlgn="base">
              <a:spcBef>
                <a:spcPct val="0"/>
              </a:spcBef>
              <a:spcAft>
                <a:spcPct val="0"/>
              </a:spcAft>
              <a:defRPr sz="5000">
                <a:solidFill>
                  <a:schemeClr val="tx1"/>
                </a:solidFill>
                <a:latin typeface="Calibri" panose="020F0502020204030204" pitchFamily="34" charset="0"/>
              </a:defRPr>
            </a:lvl8pPr>
            <a:lvl9pPr marL="3886200" indent="-228600" defTabSz="2571750" fontAlgn="base">
              <a:spcBef>
                <a:spcPct val="0"/>
              </a:spcBef>
              <a:spcAft>
                <a:spcPct val="0"/>
              </a:spcAft>
              <a:defRPr sz="5000">
                <a:solidFill>
                  <a:schemeClr val="tx1"/>
                </a:solidFill>
                <a:latin typeface="Calibri" panose="020F0502020204030204" pitchFamily="34" charset="0"/>
              </a:defRPr>
            </a:lvl9pPr>
          </a:lstStyle>
          <a:p>
            <a:pPr algn="ctr" eaLnBrk="1" hangingPunct="1"/>
            <a:r>
              <a:rPr lang="vi-VN" altLang="en-US" sz="1400" b="1" dirty="0">
                <a:latin typeface="Arial" panose="020B0604020202020204" pitchFamily="34" charset="0"/>
                <a:cs typeface="Times New Roman" panose="02020603050405020304" pitchFamily="18" charset="0"/>
              </a:rPr>
              <a:t>n = 55 </a:t>
            </a:r>
            <a:r>
              <a:rPr lang="vi-VN" altLang="en-US" sz="1400" b="1" dirty="0" smtClean="0">
                <a:latin typeface="Arial" panose="020B0604020202020204" pitchFamily="34" charset="0"/>
                <a:cs typeface="Times New Roman" panose="02020603050405020304" pitchFamily="18" charset="0"/>
              </a:rPr>
              <a:t>(</a:t>
            </a:r>
            <a:r>
              <a:rPr lang="en-US" altLang="en-US" sz="1400" b="1" dirty="0" smtClean="0">
                <a:latin typeface="Arial" panose="020B0604020202020204" pitchFamily="34" charset="0"/>
                <a:cs typeface="Times New Roman" panose="02020603050405020304" pitchFamily="18" charset="0"/>
              </a:rPr>
              <a:t>29</a:t>
            </a:r>
            <a:r>
              <a:rPr lang="vi-VN" altLang="en-US" sz="1400" b="1" dirty="0" smtClean="0">
                <a:latin typeface="Arial" panose="020B0604020202020204" pitchFamily="34" charset="0"/>
                <a:cs typeface="Times New Roman" panose="02020603050405020304" pitchFamily="18" charset="0"/>
              </a:rPr>
              <a:t>.</a:t>
            </a:r>
            <a:r>
              <a:rPr lang="en-US" altLang="en-US" sz="1400" b="1" dirty="0" smtClean="0">
                <a:latin typeface="Arial" panose="020B0604020202020204" pitchFamily="34" charset="0"/>
                <a:cs typeface="Times New Roman" panose="02020603050405020304" pitchFamily="18" charset="0"/>
              </a:rPr>
              <a:t>1</a:t>
            </a:r>
            <a:r>
              <a:rPr lang="vi-VN" altLang="en-US" sz="1400" b="1" dirty="0" smtClean="0">
                <a:latin typeface="Arial" panose="020B0604020202020204" pitchFamily="34" charset="0"/>
                <a:cs typeface="Times New Roman" panose="02020603050405020304" pitchFamily="18" charset="0"/>
              </a:rPr>
              <a:t>%)</a:t>
            </a:r>
            <a:endParaRPr lang="vi-VN" altLang="en-US" sz="1400" dirty="0">
              <a:latin typeface="Arial" panose="020B0604020202020204" pitchFamily="34" charset="0"/>
            </a:endParaRPr>
          </a:p>
        </p:txBody>
      </p:sp>
      <p:sp>
        <p:nvSpPr>
          <p:cNvPr id="2274" name="TextBox 91"/>
          <p:cNvSpPr txBox="1">
            <a:spLocks noChangeArrowheads="1"/>
          </p:cNvSpPr>
          <p:nvPr/>
        </p:nvSpPr>
        <p:spPr bwMode="auto">
          <a:xfrm>
            <a:off x="642168" y="34879993"/>
            <a:ext cx="9545638" cy="5909310"/>
          </a:xfrm>
          <a:prstGeom prst="rect">
            <a:avLst/>
          </a:prstGeom>
          <a:solidFill>
            <a:schemeClr val="bg2"/>
          </a:solidFill>
          <a:ln w="9525">
            <a:solidFill>
              <a:srgbClr val="FF0066"/>
            </a:solidFill>
            <a:miter lim="800000"/>
            <a:headEnd/>
            <a:tailEnd/>
          </a:ln>
        </p:spPr>
        <p:txBody>
          <a:bodyPr>
            <a:spAutoFit/>
          </a:bodyPr>
          <a:lstStyle>
            <a:lvl1pPr>
              <a:defRPr sz="5000">
                <a:solidFill>
                  <a:schemeClr val="tx1"/>
                </a:solidFill>
                <a:latin typeface="Calibri" panose="020F0502020204030204" pitchFamily="34" charset="0"/>
              </a:defRPr>
            </a:lvl1pPr>
            <a:lvl2pPr marL="742950" indent="-285750">
              <a:defRPr sz="5000">
                <a:solidFill>
                  <a:schemeClr val="tx1"/>
                </a:solidFill>
                <a:latin typeface="Calibri" panose="020F0502020204030204" pitchFamily="34" charset="0"/>
              </a:defRPr>
            </a:lvl2pPr>
            <a:lvl3pPr marL="1143000" indent="-228600">
              <a:defRPr sz="5000">
                <a:solidFill>
                  <a:schemeClr val="tx1"/>
                </a:solidFill>
                <a:latin typeface="Calibri" panose="020F0502020204030204" pitchFamily="34" charset="0"/>
              </a:defRPr>
            </a:lvl3pPr>
            <a:lvl4pPr marL="1600200" indent="-228600">
              <a:defRPr sz="5000">
                <a:solidFill>
                  <a:schemeClr val="tx1"/>
                </a:solidFill>
                <a:latin typeface="Calibri" panose="020F0502020204030204" pitchFamily="34" charset="0"/>
              </a:defRPr>
            </a:lvl4pPr>
            <a:lvl5pPr marL="2057400" indent="-228600">
              <a:defRPr sz="5000">
                <a:solidFill>
                  <a:schemeClr val="tx1"/>
                </a:solidFill>
                <a:latin typeface="Calibri" panose="020F0502020204030204" pitchFamily="34" charset="0"/>
              </a:defRPr>
            </a:lvl5pPr>
            <a:lvl6pPr marL="2514600" indent="-228600" defTabSz="2571750" fontAlgn="base">
              <a:spcBef>
                <a:spcPct val="0"/>
              </a:spcBef>
              <a:spcAft>
                <a:spcPct val="0"/>
              </a:spcAft>
              <a:defRPr sz="5000">
                <a:solidFill>
                  <a:schemeClr val="tx1"/>
                </a:solidFill>
                <a:latin typeface="Calibri" panose="020F0502020204030204" pitchFamily="34" charset="0"/>
              </a:defRPr>
            </a:lvl6pPr>
            <a:lvl7pPr marL="2971800" indent="-228600" defTabSz="2571750" fontAlgn="base">
              <a:spcBef>
                <a:spcPct val="0"/>
              </a:spcBef>
              <a:spcAft>
                <a:spcPct val="0"/>
              </a:spcAft>
              <a:defRPr sz="5000">
                <a:solidFill>
                  <a:schemeClr val="tx1"/>
                </a:solidFill>
                <a:latin typeface="Calibri" panose="020F0502020204030204" pitchFamily="34" charset="0"/>
              </a:defRPr>
            </a:lvl7pPr>
            <a:lvl8pPr marL="3429000" indent="-228600" defTabSz="2571750" fontAlgn="base">
              <a:spcBef>
                <a:spcPct val="0"/>
              </a:spcBef>
              <a:spcAft>
                <a:spcPct val="0"/>
              </a:spcAft>
              <a:defRPr sz="5000">
                <a:solidFill>
                  <a:schemeClr val="tx1"/>
                </a:solidFill>
                <a:latin typeface="Calibri" panose="020F0502020204030204" pitchFamily="34" charset="0"/>
              </a:defRPr>
            </a:lvl8pPr>
            <a:lvl9pPr marL="3886200" indent="-228600" defTabSz="2571750" fontAlgn="base">
              <a:spcBef>
                <a:spcPct val="0"/>
              </a:spcBef>
              <a:spcAft>
                <a:spcPct val="0"/>
              </a:spcAft>
              <a:defRPr sz="5000">
                <a:solidFill>
                  <a:schemeClr val="tx1"/>
                </a:solidFill>
                <a:latin typeface="Calibri" panose="020F0502020204030204" pitchFamily="34" charset="0"/>
              </a:defRPr>
            </a:lvl9pPr>
          </a:lstStyle>
          <a:p>
            <a:pPr algn="just" eaLnBrk="1" hangingPunct="1"/>
            <a:r>
              <a:rPr lang="en-US" altLang="en-US" sz="1400" b="1" dirty="0" smtClean="0">
                <a:latin typeface="Arial" panose="020B0604020202020204" pitchFamily="34" charset="0"/>
                <a:cs typeface="Arial" panose="020B0604020202020204" pitchFamily="34" charset="0"/>
              </a:rPr>
              <a:t>References</a:t>
            </a:r>
          </a:p>
          <a:p>
            <a:r>
              <a:rPr lang="en-US" sz="1400" dirty="0">
                <a:latin typeface="Arial" panose="020B0604020202020204" pitchFamily="34" charset="0"/>
                <a:cs typeface="Arial" panose="020B0604020202020204" pitchFamily="34" charset="0"/>
              </a:rPr>
              <a:t>1. </a:t>
            </a:r>
            <a:r>
              <a:rPr lang="en-US" sz="1400" dirty="0" err="1">
                <a:latin typeface="Arial" panose="020B0604020202020204" pitchFamily="34" charset="0"/>
                <a:cs typeface="Arial" panose="020B0604020202020204" pitchFamily="34" charset="0"/>
              </a:rPr>
              <a:t>Borys</a:t>
            </a:r>
            <a:r>
              <a:rPr lang="en-US" sz="1400" dirty="0">
                <a:latin typeface="Arial" panose="020B0604020202020204" pitchFamily="34" charset="0"/>
                <a:cs typeface="Arial" panose="020B0604020202020204" pitchFamily="34" charset="0"/>
              </a:rPr>
              <a:t> S et al (2008). </a:t>
            </a:r>
            <a:r>
              <a:rPr lang="en-US" sz="1400" i="1" dirty="0">
                <a:latin typeface="Arial" panose="020B0604020202020204" pitchFamily="34" charset="0"/>
                <a:cs typeface="Arial" panose="020B0604020202020204" pitchFamily="34" charset="0"/>
              </a:rPr>
              <a:t>Chou’s Electrocardiography in clinical practice: Adult and Pediatric.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Elservier</a:t>
            </a:r>
            <a:r>
              <a:rPr lang="en-US" sz="1400" dirty="0">
                <a:latin typeface="Arial" panose="020B0604020202020204" pitchFamily="34" charset="0"/>
                <a:cs typeface="Arial" panose="020B0604020202020204" pitchFamily="34" charset="0"/>
              </a:rPr>
              <a:t> Saunders.</a:t>
            </a:r>
          </a:p>
          <a:p>
            <a:r>
              <a:rPr lang="en-US" sz="1400" dirty="0">
                <a:latin typeface="Arial" panose="020B0604020202020204" pitchFamily="34" charset="0"/>
                <a:cs typeface="Arial" panose="020B0604020202020204" pitchFamily="34" charset="0"/>
              </a:rPr>
              <a:t>2. Tarek </a:t>
            </a:r>
            <a:r>
              <a:rPr lang="en-US" sz="1400" dirty="0" err="1">
                <a:latin typeface="Arial" panose="020B0604020202020204" pitchFamily="34" charset="0"/>
                <a:cs typeface="Arial" panose="020B0604020202020204" pitchFamily="34" charset="0"/>
              </a:rPr>
              <a:t>Basiouny</a:t>
            </a:r>
            <a:r>
              <a:rPr lang="en-US" sz="1400" dirty="0">
                <a:latin typeface="Arial" panose="020B0604020202020204" pitchFamily="34" charset="0"/>
                <a:cs typeface="Arial" panose="020B0604020202020204" pitchFamily="34" charset="0"/>
              </a:rPr>
              <a:t> et al (2012). Prospective validation of a </a:t>
            </a:r>
            <a:r>
              <a:rPr lang="en-US" sz="1400" dirty="0" err="1">
                <a:latin typeface="Arial" panose="020B0604020202020204" pitchFamily="34" charset="0"/>
                <a:cs typeface="Arial" panose="020B0604020202020204" pitchFamily="34" charset="0"/>
              </a:rPr>
              <a:t>sezer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ECG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agorithm</a:t>
            </a:r>
            <a:r>
              <a:rPr lang="en-US" sz="1400" dirty="0">
                <a:latin typeface="Arial" panose="020B0604020202020204" pitchFamily="34" charset="0"/>
                <a:cs typeface="Arial" panose="020B0604020202020204" pitchFamily="34" charset="0"/>
              </a:rPr>
              <a:t> for localization of </a:t>
            </a:r>
            <a:r>
              <a:rPr lang="en-US" sz="1400" dirty="0" err="1">
                <a:latin typeface="Arial" panose="020B0604020202020204" pitchFamily="34" charset="0"/>
                <a:cs typeface="Arial" panose="020B0604020202020204" pitchFamily="34" charset="0"/>
              </a:rPr>
              <a:t>accrssory</a:t>
            </a:r>
            <a:r>
              <a:rPr lang="en-US" sz="1400" dirty="0">
                <a:latin typeface="Arial" panose="020B0604020202020204" pitchFamily="34" charset="0"/>
                <a:cs typeface="Arial" panose="020B0604020202020204" pitchFamily="34" charset="0"/>
              </a:rPr>
              <a:t> pathways in patients with Wolff-Parkinson-White syndrome. </a:t>
            </a:r>
            <a:r>
              <a:rPr lang="en-US" sz="1400" i="1" dirty="0" err="1">
                <a:latin typeface="Arial" panose="020B0604020202020204" pitchFamily="34" charset="0"/>
                <a:cs typeface="Arial" panose="020B0604020202020204" pitchFamily="34" charset="0"/>
              </a:rPr>
              <a:t>AAMJ</a:t>
            </a:r>
            <a:r>
              <a:rPr lang="en-US" sz="1400" dirty="0">
                <a:latin typeface="Arial" panose="020B0604020202020204" pitchFamily="34" charset="0"/>
                <a:cs typeface="Arial" panose="020B0604020202020204" pitchFamily="34" charset="0"/>
              </a:rPr>
              <a:t>; 10, </a:t>
            </a:r>
            <a:r>
              <a:rPr lang="en-US" sz="1400" dirty="0" err="1">
                <a:latin typeface="Arial" panose="020B0604020202020204" pitchFamily="34" charset="0"/>
                <a:cs typeface="Arial" panose="020B0604020202020204" pitchFamily="34" charset="0"/>
              </a:rPr>
              <a:t>Suppl</a:t>
            </a:r>
            <a:r>
              <a:rPr lang="en-US" sz="1400" dirty="0">
                <a:latin typeface="Arial" panose="020B0604020202020204" pitchFamily="34" charset="0"/>
                <a:cs typeface="Arial" panose="020B0604020202020204" pitchFamily="34" charset="0"/>
              </a:rPr>
              <a:t>-2.</a:t>
            </a:r>
          </a:p>
          <a:p>
            <a:r>
              <a:rPr lang="en-US" sz="1400" dirty="0">
                <a:latin typeface="Arial" panose="020B0604020202020204" pitchFamily="34" charset="0"/>
                <a:cs typeface="Arial" panose="020B0604020202020204" pitchFamily="34" charset="0"/>
              </a:rPr>
              <a:t>3. Robert L, Douglas </a:t>
            </a:r>
            <a:r>
              <a:rPr lang="en-US" sz="1400" dirty="0" err="1">
                <a:latin typeface="Arial" panose="020B0604020202020204" pitchFamily="34" charset="0"/>
                <a:cs typeface="Arial" panose="020B0604020202020204" pitchFamily="34" charset="0"/>
              </a:rPr>
              <a:t>LW</a:t>
            </a:r>
            <a:r>
              <a:rPr lang="en-US" sz="1400" dirty="0">
                <a:latin typeface="Arial" panose="020B0604020202020204" pitchFamily="34" charset="0"/>
                <a:cs typeface="Arial" panose="020B0604020202020204" pitchFamily="34" charset="0"/>
              </a:rPr>
              <a:t> et al (1987). Value of the resting 12 lead electrocardiogram and </a:t>
            </a:r>
            <a:r>
              <a:rPr lang="en-US" sz="1400" dirty="0" err="1">
                <a:latin typeface="Arial" panose="020B0604020202020204" pitchFamily="34" charset="0"/>
                <a:cs typeface="Arial" panose="020B0604020202020204" pitchFamily="34" charset="0"/>
              </a:rPr>
              <a:t>vectorcardiogram</a:t>
            </a:r>
            <a:r>
              <a:rPr lang="en-US" sz="1400" dirty="0">
                <a:latin typeface="Arial" panose="020B0604020202020204" pitchFamily="34" charset="0"/>
                <a:cs typeface="Arial" panose="020B0604020202020204" pitchFamily="34" charset="0"/>
              </a:rPr>
              <a:t> for locating the accessory pathway in patients with the Wolff-Parkinson-White. </a:t>
            </a:r>
            <a:r>
              <a:rPr lang="en-US" sz="1400" i="1" dirty="0" err="1">
                <a:latin typeface="Arial" panose="020B0604020202020204" pitchFamily="34" charset="0"/>
                <a:cs typeface="Arial" panose="020B0604020202020204" pitchFamily="34" charset="0"/>
              </a:rPr>
              <a:t>Bristish</a:t>
            </a:r>
            <a:r>
              <a:rPr lang="en-US" sz="1400" i="1" dirty="0">
                <a:latin typeface="Arial" panose="020B0604020202020204" pitchFamily="34" charset="0"/>
                <a:cs typeface="Arial" panose="020B0604020202020204" pitchFamily="34" charset="0"/>
              </a:rPr>
              <a:t> Heart Journal</a:t>
            </a:r>
            <a:r>
              <a:rPr lang="en-US" sz="1400" dirty="0">
                <a:latin typeface="Arial" panose="020B0604020202020204" pitchFamily="34" charset="0"/>
                <a:cs typeface="Arial" panose="020B0604020202020204" pitchFamily="34" charset="0"/>
              </a:rPr>
              <a:t>: 324-332.</a:t>
            </a:r>
          </a:p>
          <a:p>
            <a:r>
              <a:rPr lang="en-US" sz="1400" dirty="0">
                <a:latin typeface="Arial" panose="020B0604020202020204" pitchFamily="34" charset="0"/>
                <a:cs typeface="Arial" panose="020B0604020202020204" pitchFamily="34" charset="0"/>
              </a:rPr>
              <a:t>4. Andre D' </a:t>
            </a:r>
            <a:r>
              <a:rPr lang="en-US" sz="1400" dirty="0" err="1">
                <a:latin typeface="Arial" panose="020B0604020202020204" pitchFamily="34" charset="0"/>
                <a:cs typeface="Arial" panose="020B0604020202020204" pitchFamily="34" charset="0"/>
              </a:rPr>
              <a:t>avila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Brugade</a:t>
            </a:r>
            <a:r>
              <a:rPr lang="en-US" sz="1400" dirty="0">
                <a:latin typeface="Arial" panose="020B0604020202020204" pitchFamily="34" charset="0"/>
                <a:cs typeface="Arial" panose="020B0604020202020204" pitchFamily="34" charset="0"/>
              </a:rPr>
              <a:t> J, </a:t>
            </a:r>
            <a:r>
              <a:rPr lang="en-US" sz="1400" dirty="0" err="1">
                <a:latin typeface="Arial" panose="020B0604020202020204" pitchFamily="34" charset="0"/>
                <a:cs typeface="Arial" panose="020B0604020202020204" pitchFamily="34" charset="0"/>
              </a:rPr>
              <a:t>Vassilis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Skeberis</a:t>
            </a:r>
            <a:r>
              <a:rPr lang="en-US" sz="1400" dirty="0">
                <a:latin typeface="Arial" panose="020B0604020202020204" pitchFamily="34" charset="0"/>
                <a:cs typeface="Arial" panose="020B0604020202020204" pitchFamily="34" charset="0"/>
              </a:rPr>
              <a:t> et al (1995). A fast and reliable algorithm to localize accessory pathways based on the polarity of the </a:t>
            </a:r>
            <a:r>
              <a:rPr lang="en-US" sz="1400" dirty="0" err="1">
                <a:latin typeface="Arial" panose="020B0604020202020204" pitchFamily="34" charset="0"/>
                <a:cs typeface="Arial" panose="020B0604020202020204" pitchFamily="34" charset="0"/>
              </a:rPr>
              <a:t>QRS</a:t>
            </a:r>
            <a:r>
              <a:rPr lang="en-US" sz="1400" dirty="0">
                <a:latin typeface="Arial" panose="020B0604020202020204" pitchFamily="34" charset="0"/>
                <a:cs typeface="Arial" panose="020B0604020202020204" pitchFamily="34" charset="0"/>
              </a:rPr>
              <a:t> complex on the surface </a:t>
            </a:r>
            <a:r>
              <a:rPr lang="en-US" sz="1400" dirty="0" err="1">
                <a:latin typeface="Arial" panose="020B0604020202020204" pitchFamily="34" charset="0"/>
                <a:cs typeface="Arial" panose="020B0604020202020204" pitchFamily="34" charset="0"/>
              </a:rPr>
              <a:t>ECG</a:t>
            </a:r>
            <a:r>
              <a:rPr lang="en-US" sz="1400" dirty="0">
                <a:latin typeface="Arial" panose="020B0604020202020204" pitchFamily="34" charset="0"/>
                <a:cs typeface="Arial" panose="020B0604020202020204" pitchFamily="34" charset="0"/>
              </a:rPr>
              <a:t>. During Sinus Rhythm. </a:t>
            </a:r>
            <a:r>
              <a:rPr lang="en-US" sz="1400" i="1" dirty="0">
                <a:latin typeface="Arial" panose="020B0604020202020204" pitchFamily="34" charset="0"/>
                <a:cs typeface="Arial" panose="020B0604020202020204" pitchFamily="34" charset="0"/>
              </a:rPr>
              <a:t>PACE.</a:t>
            </a:r>
            <a:r>
              <a:rPr lang="en-US" sz="1400" dirty="0">
                <a:latin typeface="Arial" panose="020B0604020202020204" pitchFamily="34" charset="0"/>
                <a:cs typeface="Arial" panose="020B0604020202020204" pitchFamily="34" charset="0"/>
              </a:rPr>
              <a:t> 1995; 18, </a:t>
            </a:r>
            <a:r>
              <a:rPr lang="en-US" sz="1400" dirty="0" err="1">
                <a:latin typeface="Arial" panose="020B0604020202020204" pitchFamily="34" charset="0"/>
                <a:cs typeface="Arial" panose="020B0604020202020204" pitchFamily="34" charset="0"/>
              </a:rPr>
              <a:t>pp.1615</a:t>
            </a:r>
            <a:r>
              <a:rPr lang="en-US" sz="1400" dirty="0">
                <a:latin typeface="Arial" panose="020B0604020202020204" pitchFamily="34" charset="0"/>
                <a:cs typeface="Arial" panose="020B0604020202020204" pitchFamily="34" charset="0"/>
              </a:rPr>
              <a:t>-1627. </a:t>
            </a:r>
          </a:p>
          <a:p>
            <a:r>
              <a:rPr lang="en-US" sz="1400" dirty="0">
                <a:latin typeface="Arial" panose="020B0604020202020204" pitchFamily="34" charset="0"/>
                <a:cs typeface="Arial" panose="020B0604020202020204" pitchFamily="34" charset="0"/>
              </a:rPr>
              <a:t>5. Pedro </a:t>
            </a:r>
            <a:r>
              <a:rPr lang="en-US" sz="1400" dirty="0" err="1">
                <a:latin typeface="Arial" panose="020B0604020202020204" pitchFamily="34" charset="0"/>
                <a:cs typeface="Arial" panose="020B0604020202020204" pitchFamily="34" charset="0"/>
              </a:rPr>
              <a:t>Iturralde</a:t>
            </a:r>
            <a:r>
              <a:rPr lang="en-US" sz="1400" dirty="0">
                <a:latin typeface="Arial" panose="020B0604020202020204" pitchFamily="34" charset="0"/>
                <a:cs typeface="Arial" panose="020B0604020202020204" pitchFamily="34" charset="0"/>
              </a:rPr>
              <a:t>, Vivien Araya-Gomez, et al (1996). A new </a:t>
            </a:r>
            <a:r>
              <a:rPr lang="en-US" sz="1400" dirty="0" err="1">
                <a:latin typeface="Arial" panose="020B0604020202020204" pitchFamily="34" charset="0"/>
                <a:cs typeface="Arial" panose="020B0604020202020204" pitchFamily="34" charset="0"/>
              </a:rPr>
              <a:t>ECG</a:t>
            </a:r>
            <a:r>
              <a:rPr lang="en-US" sz="1400" dirty="0">
                <a:latin typeface="Arial" panose="020B0604020202020204" pitchFamily="34" charset="0"/>
                <a:cs typeface="Arial" panose="020B0604020202020204" pitchFamily="34" charset="0"/>
              </a:rPr>
              <a:t> algorithm for the localization of accessory pathways using only the polarity of the </a:t>
            </a:r>
            <a:r>
              <a:rPr lang="en-US" sz="1400" dirty="0" err="1">
                <a:latin typeface="Arial" panose="020B0604020202020204" pitchFamily="34" charset="0"/>
                <a:cs typeface="Arial" panose="020B0604020202020204" pitchFamily="34" charset="0"/>
              </a:rPr>
              <a:t>QRS</a:t>
            </a:r>
            <a:r>
              <a:rPr lang="en-US" sz="1400" dirty="0">
                <a:latin typeface="Arial" panose="020B0604020202020204" pitchFamily="34" charset="0"/>
                <a:cs typeface="Arial" panose="020B0604020202020204" pitchFamily="34" charset="0"/>
              </a:rPr>
              <a:t> complex. </a:t>
            </a:r>
            <a:r>
              <a:rPr lang="en-US" sz="1400" i="1" dirty="0">
                <a:latin typeface="Arial" panose="020B0604020202020204" pitchFamily="34" charset="0"/>
                <a:cs typeface="Arial" panose="020B0604020202020204" pitchFamily="34" charset="0"/>
              </a:rPr>
              <a:t>Journal of </a:t>
            </a:r>
            <a:r>
              <a:rPr lang="en-US" sz="1400" i="1" dirty="0" err="1">
                <a:latin typeface="Arial" panose="020B0604020202020204" pitchFamily="34" charset="0"/>
                <a:cs typeface="Arial" panose="020B0604020202020204" pitchFamily="34" charset="0"/>
              </a:rPr>
              <a:t>Electrocardiology</a:t>
            </a:r>
            <a:r>
              <a:rPr lang="en-US" sz="1400"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29(4): 289-299.</a:t>
            </a:r>
          </a:p>
          <a:p>
            <a:r>
              <a:rPr lang="en-US" sz="1400" dirty="0">
                <a:latin typeface="Arial" panose="020B0604020202020204" pitchFamily="34" charset="0"/>
                <a:cs typeface="Arial" panose="020B0604020202020204" pitchFamily="34" charset="0"/>
              </a:rPr>
              <a:t>6. Muhammad AD, Abdul RA et al (2008). Localization of accessory pathways according to AP Fitzpatrick </a:t>
            </a:r>
            <a:r>
              <a:rPr lang="en-US" sz="1400" dirty="0" err="1">
                <a:latin typeface="Arial" panose="020B0604020202020204" pitchFamily="34" charset="0"/>
                <a:cs typeface="Arial" panose="020B0604020202020204" pitchFamily="34" charset="0"/>
              </a:rPr>
              <a:t>ECG</a:t>
            </a:r>
            <a:r>
              <a:rPr lang="en-US" sz="1400" dirty="0">
                <a:latin typeface="Arial" panose="020B0604020202020204" pitchFamily="34" charset="0"/>
                <a:cs typeface="Arial" panose="020B0604020202020204" pitchFamily="34" charset="0"/>
              </a:rPr>
              <a:t> criteria in patients with Wolff-Parkinson-White syndrome in our population. </a:t>
            </a:r>
            <a:r>
              <a:rPr lang="en-US" sz="1400" i="1" dirty="0">
                <a:latin typeface="Arial" panose="020B0604020202020204" pitchFamily="34" charset="0"/>
                <a:cs typeface="Arial" panose="020B0604020202020204" pitchFamily="34" charset="0"/>
              </a:rPr>
              <a:t>Pakistan Heart Journal</a:t>
            </a:r>
            <a:r>
              <a:rPr lang="en-US" sz="1400" dirty="0">
                <a:latin typeface="Arial" panose="020B0604020202020204" pitchFamily="34" charset="0"/>
                <a:cs typeface="Arial" panose="020B0604020202020204" pitchFamily="34" charset="0"/>
              </a:rPr>
              <a:t>: 41.</a:t>
            </a:r>
          </a:p>
          <a:p>
            <a:r>
              <a:rPr lang="en-US" sz="1400" dirty="0">
                <a:latin typeface="Arial" panose="020B0604020202020204" pitchFamily="34" charset="0"/>
                <a:cs typeface="Arial" panose="020B0604020202020204" pitchFamily="34" charset="0"/>
              </a:rPr>
              <a:t>7. </a:t>
            </a:r>
            <a:r>
              <a:rPr lang="en-US" sz="1400" dirty="0" err="1">
                <a:latin typeface="Arial" panose="020B0604020202020204" pitchFamily="34" charset="0"/>
                <a:cs typeface="Arial" panose="020B0604020202020204" pitchFamily="34" charset="0"/>
              </a:rPr>
              <a:t>Chern-En</a:t>
            </a:r>
            <a:r>
              <a:rPr lang="en-US" sz="1400" dirty="0">
                <a:latin typeface="Arial" panose="020B0604020202020204" pitchFamily="34" charset="0"/>
                <a:cs typeface="Arial" panose="020B0604020202020204" pitchFamily="34" charset="0"/>
              </a:rPr>
              <a:t> C, Wee ST et al (1995). An accurate stepwise </a:t>
            </a:r>
            <a:r>
              <a:rPr lang="en-US" sz="1400" dirty="0" err="1">
                <a:latin typeface="Arial" panose="020B0604020202020204" pitchFamily="34" charset="0"/>
                <a:cs typeface="Arial" panose="020B0604020202020204" pitchFamily="34" charset="0"/>
              </a:rPr>
              <a:t>electroardiographic</a:t>
            </a:r>
            <a:r>
              <a:rPr lang="en-US" sz="1400" dirty="0">
                <a:latin typeface="Arial" panose="020B0604020202020204" pitchFamily="34" charset="0"/>
                <a:cs typeface="Arial" panose="020B0604020202020204" pitchFamily="34" charset="0"/>
              </a:rPr>
              <a:t> algorithm for localization of accessory pathways in patients with Wolff-Parkinson-White syndrome from a Comprehensive Analysis of Delta Waves and R/S Ratio During Sinus Rhythm. </a:t>
            </a:r>
            <a:r>
              <a:rPr lang="en-US" sz="1400" i="1" dirty="0">
                <a:latin typeface="Arial" panose="020B0604020202020204" pitchFamily="34" charset="0"/>
                <a:cs typeface="Arial" panose="020B0604020202020204" pitchFamily="34" charset="0"/>
              </a:rPr>
              <a:t>The American Journal of Cardiology</a:t>
            </a:r>
            <a:r>
              <a:rPr lang="en-US" sz="1400" dirty="0">
                <a:latin typeface="Arial" panose="020B0604020202020204" pitchFamily="34" charset="0"/>
                <a:cs typeface="Arial" panose="020B0604020202020204" pitchFamily="34" charset="0"/>
              </a:rPr>
              <a:t>; 76: 40-46.</a:t>
            </a:r>
          </a:p>
          <a:p>
            <a:r>
              <a:rPr lang="en-US" sz="1400" dirty="0">
                <a:latin typeface="Arial" panose="020B0604020202020204" pitchFamily="34" charset="0"/>
                <a:cs typeface="Arial" panose="020B0604020202020204" pitchFamily="34" charset="0"/>
              </a:rPr>
              <a:t>8.</a:t>
            </a:r>
            <a:r>
              <a:rPr lang="en-US" sz="1400" i="1"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Arruda</a:t>
            </a:r>
            <a:r>
              <a:rPr lang="en-US" sz="1400" dirty="0">
                <a:latin typeface="Arial" panose="020B0604020202020204" pitchFamily="34" charset="0"/>
                <a:cs typeface="Arial" panose="020B0604020202020204" pitchFamily="34" charset="0"/>
              </a:rPr>
              <a:t> MS, Wang X et al (1998). Development and validation of an </a:t>
            </a:r>
            <a:r>
              <a:rPr lang="en-US" sz="1400" dirty="0" err="1">
                <a:latin typeface="Arial" panose="020B0604020202020204" pitchFamily="34" charset="0"/>
                <a:cs typeface="Arial" panose="020B0604020202020204" pitchFamily="34" charset="0"/>
              </a:rPr>
              <a:t>ECG</a:t>
            </a:r>
            <a:r>
              <a:rPr lang="en-US" sz="1400" dirty="0">
                <a:latin typeface="Arial" panose="020B0604020202020204" pitchFamily="34" charset="0"/>
                <a:cs typeface="Arial" panose="020B0604020202020204" pitchFamily="34" charset="0"/>
              </a:rPr>
              <a:t> algorithm for identifying accessory pathway ablation site in Wolff-Parkinson. </a:t>
            </a:r>
            <a:r>
              <a:rPr lang="en-US" sz="1400" i="1" dirty="0">
                <a:latin typeface="Arial" panose="020B0604020202020204" pitchFamily="34" charset="0"/>
                <a:cs typeface="Arial" panose="020B0604020202020204" pitchFamily="34" charset="0"/>
              </a:rPr>
              <a:t>J </a:t>
            </a:r>
            <a:r>
              <a:rPr lang="en-US" sz="1400" i="1" dirty="0" err="1">
                <a:latin typeface="Arial" panose="020B0604020202020204" pitchFamily="34" charset="0"/>
                <a:cs typeface="Arial" panose="020B0604020202020204" pitchFamily="34" charset="0"/>
              </a:rPr>
              <a:t>Cardiovasc</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Electrophysiol</a:t>
            </a:r>
            <a:r>
              <a:rPr lang="en-US" sz="1400" dirty="0">
                <a:latin typeface="Arial" panose="020B0604020202020204" pitchFamily="34" charset="0"/>
                <a:cs typeface="Arial" panose="020B0604020202020204" pitchFamily="34" charset="0"/>
              </a:rPr>
              <a:t>; 9: 2-12.</a:t>
            </a:r>
          </a:p>
          <a:p>
            <a:r>
              <a:rPr lang="en-US" sz="1400" dirty="0">
                <a:latin typeface="Arial" panose="020B0604020202020204" pitchFamily="34" charset="0"/>
                <a:cs typeface="Arial" panose="020B0604020202020204" pitchFamily="34" charset="0"/>
              </a:rPr>
              <a:t>9. Noriko T, </a:t>
            </a:r>
            <a:r>
              <a:rPr lang="en-US" sz="1400" dirty="0" err="1">
                <a:latin typeface="Arial" panose="020B0604020202020204" pitchFamily="34" charset="0"/>
                <a:cs typeface="Arial" panose="020B0604020202020204" pitchFamily="34" charset="0"/>
              </a:rPr>
              <a:t>Yasuya</a:t>
            </a:r>
            <a:r>
              <a:rPr lang="en-US" sz="1400" dirty="0">
                <a:latin typeface="Arial" panose="020B0604020202020204" pitchFamily="34" charset="0"/>
                <a:cs typeface="Arial" panose="020B0604020202020204" pitchFamily="34" charset="0"/>
              </a:rPr>
              <a:t> I et al (2013). A simple algorithm for localizing accessory pathways in patients with Wolff-Parkinson-White syndrome using only the R/S ratio. </a:t>
            </a:r>
            <a:r>
              <a:rPr lang="en-US" sz="1400" i="1" dirty="0">
                <a:latin typeface="Arial" panose="020B0604020202020204" pitchFamily="34" charset="0"/>
                <a:cs typeface="Arial" panose="020B0604020202020204" pitchFamily="34" charset="0"/>
              </a:rPr>
              <a:t>Journal of Arrhythmia.</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10. Thomas R, Daniel S et al (2008). A new algorithm for concealed accessory pathway localization using T-wave-subtracted retrograde P-wave polarity during </a:t>
            </a:r>
            <a:r>
              <a:rPr lang="en-US" sz="1400" dirty="0" err="1">
                <a:latin typeface="Arial" panose="020B0604020202020204" pitchFamily="34" charset="0"/>
                <a:cs typeface="Arial" panose="020B0604020202020204" pitchFamily="34" charset="0"/>
              </a:rPr>
              <a:t>orthodromic</a:t>
            </a:r>
            <a:r>
              <a:rPr lang="en-US" sz="1400" dirty="0">
                <a:latin typeface="Arial" panose="020B0604020202020204" pitchFamily="34" charset="0"/>
                <a:cs typeface="Arial" panose="020B0604020202020204" pitchFamily="34" charset="0"/>
              </a:rPr>
              <a:t> atrioventricular reentrant tachycardia. </a:t>
            </a:r>
            <a:r>
              <a:rPr lang="en-US" sz="1400" i="1" dirty="0">
                <a:latin typeface="Arial" panose="020B0604020202020204" pitchFamily="34" charset="0"/>
                <a:cs typeface="Arial" panose="020B0604020202020204" pitchFamily="34" charset="0"/>
              </a:rPr>
              <a:t>J </a:t>
            </a:r>
            <a:r>
              <a:rPr lang="en-US" sz="1400" i="1" dirty="0" err="1">
                <a:latin typeface="Arial" panose="020B0604020202020204" pitchFamily="34" charset="0"/>
                <a:cs typeface="Arial" panose="020B0604020202020204" pitchFamily="34" charset="0"/>
              </a:rPr>
              <a:t>Interv</a:t>
            </a:r>
            <a:r>
              <a:rPr lang="en-US" sz="1400" i="1" dirty="0">
                <a:latin typeface="Arial" panose="020B0604020202020204" pitchFamily="34" charset="0"/>
                <a:cs typeface="Arial" panose="020B0604020202020204" pitchFamily="34" charset="0"/>
              </a:rPr>
              <a:t> Card </a:t>
            </a:r>
            <a:r>
              <a:rPr lang="en-US" sz="1400" i="1" dirty="0" err="1">
                <a:latin typeface="Arial" panose="020B0604020202020204" pitchFamily="34" charset="0"/>
                <a:cs typeface="Arial" panose="020B0604020202020204" pitchFamily="34" charset="0"/>
              </a:rPr>
              <a:t>Electrophysiol</a:t>
            </a:r>
            <a:r>
              <a:rPr lang="en-US" sz="1400" i="1"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22:55-63.</a:t>
            </a:r>
          </a:p>
          <a:p>
            <a:r>
              <a:rPr lang="en-US" sz="1400" dirty="0">
                <a:latin typeface="Arial" panose="020B0604020202020204" pitchFamily="34" charset="0"/>
                <a:cs typeface="Arial" panose="020B0604020202020204" pitchFamily="34" charset="0"/>
              </a:rPr>
              <a:t>11. Paula G </a:t>
            </a:r>
            <a:r>
              <a:rPr lang="en-US" sz="1400" dirty="0" err="1">
                <a:latin typeface="Arial" panose="020B0604020202020204" pitchFamily="34" charset="0"/>
                <a:cs typeface="Arial" panose="020B0604020202020204" pitchFamily="34" charset="0"/>
              </a:rPr>
              <a:t>Macedo</a:t>
            </a:r>
            <a:r>
              <a:rPr lang="en-US" sz="1400" dirty="0">
                <a:latin typeface="Arial" panose="020B0604020202020204" pitchFamily="34" charset="0"/>
                <a:cs typeface="Arial" panose="020B0604020202020204" pitchFamily="34" charset="0"/>
              </a:rPr>
              <a:t>, Susan E </a:t>
            </a:r>
            <a:r>
              <a:rPr lang="en-US" sz="1400" dirty="0" err="1">
                <a:latin typeface="Arial" panose="020B0604020202020204" pitchFamily="34" charset="0"/>
                <a:cs typeface="Arial" panose="020B0604020202020204" pitchFamily="34" charset="0"/>
              </a:rPr>
              <a:t>Bisco</a:t>
            </a:r>
            <a:r>
              <a:rPr lang="en-US" sz="1400" dirty="0">
                <a:latin typeface="Arial" panose="020B0604020202020204" pitchFamily="34" charset="0"/>
                <a:cs typeface="Arial" panose="020B0604020202020204" pitchFamily="34" charset="0"/>
              </a:rPr>
              <a:t>, and Samuel J </a:t>
            </a:r>
            <a:r>
              <a:rPr lang="en-US" sz="1400" dirty="0" err="1">
                <a:latin typeface="Arial" panose="020B0604020202020204" pitchFamily="34" charset="0"/>
                <a:cs typeface="Arial" panose="020B0604020202020204" pitchFamily="34" charset="0"/>
              </a:rPr>
              <a:t>Asirvtham</a:t>
            </a:r>
            <a:r>
              <a:rPr lang="en-US" sz="1400" dirty="0">
                <a:latin typeface="Arial" panose="020B0604020202020204" pitchFamily="34" charset="0"/>
                <a:cs typeface="Arial" panose="020B0604020202020204" pitchFamily="34" charset="0"/>
              </a:rPr>
              <a:t> (2010). Septal Accessory Pathway: Anatomy, Causes for Difficulty, and an Approach to Ablation. </a:t>
            </a:r>
            <a:r>
              <a:rPr lang="en-US" sz="1400" i="1" dirty="0">
                <a:latin typeface="Arial" panose="020B0604020202020204" pitchFamily="34" charset="0"/>
                <a:cs typeface="Arial" panose="020B0604020202020204" pitchFamily="34" charset="0"/>
              </a:rPr>
              <a:t>Indian Pacing </a:t>
            </a:r>
            <a:r>
              <a:rPr lang="en-US" sz="1400" i="1" dirty="0" err="1">
                <a:latin typeface="Arial" panose="020B0604020202020204" pitchFamily="34" charset="0"/>
                <a:cs typeface="Arial" panose="020B0604020202020204" pitchFamily="34" charset="0"/>
              </a:rPr>
              <a:t>Electrophysiol</a:t>
            </a:r>
            <a:r>
              <a:rPr lang="en-US" sz="1400" i="1" dirty="0">
                <a:latin typeface="Arial" panose="020B0604020202020204" pitchFamily="34" charset="0"/>
                <a:cs typeface="Arial" panose="020B0604020202020204" pitchFamily="34" charset="0"/>
              </a:rPr>
              <a:t> J. </a:t>
            </a:r>
            <a:r>
              <a:rPr lang="en-US" sz="1400" dirty="0">
                <a:latin typeface="Arial" panose="020B0604020202020204" pitchFamily="34" charset="0"/>
                <a:cs typeface="Arial" panose="020B0604020202020204" pitchFamily="34" charset="0"/>
              </a:rPr>
              <a:t>10, 292-309.</a:t>
            </a:r>
          </a:p>
          <a:p>
            <a:r>
              <a:rPr lang="en-US" sz="1400" dirty="0">
                <a:latin typeface="Arial" panose="020B0604020202020204" pitchFamily="34" charset="0"/>
                <a:cs typeface="Arial" panose="020B0604020202020204" pitchFamily="34" charset="0"/>
              </a:rPr>
              <a:t>12. Alan Cheng, Charles W. </a:t>
            </a:r>
            <a:r>
              <a:rPr lang="en-US" sz="1400" dirty="0" err="1">
                <a:latin typeface="Arial" panose="020B0604020202020204" pitchFamily="34" charset="0"/>
                <a:cs typeface="Arial" panose="020B0604020202020204" pitchFamily="34" charset="0"/>
              </a:rPr>
              <a:t>Houge</a:t>
            </a:r>
            <a:r>
              <a:rPr lang="en-US" sz="1400" dirty="0">
                <a:latin typeface="Arial" panose="020B0604020202020204" pitchFamily="34" charset="0"/>
                <a:cs typeface="Arial" panose="020B0604020202020204" pitchFamily="34" charset="0"/>
              </a:rPr>
              <a:t>. (2015).</a:t>
            </a:r>
            <a:r>
              <a:rPr lang="en-US" sz="1400" i="1" dirty="0">
                <a:latin typeface="Arial" panose="020B0604020202020204" pitchFamily="34" charset="0"/>
                <a:cs typeface="Arial" panose="020B0604020202020204" pitchFamily="34" charset="0"/>
              </a:rPr>
              <a:t> Cardiac Electrophysiology: Diagnosis and Treatment. Anesthesiology. </a:t>
            </a:r>
            <a:r>
              <a:rPr lang="en-US" sz="1400" dirty="0" err="1">
                <a:latin typeface="Arial" panose="020B0604020202020204" pitchFamily="34" charset="0"/>
                <a:cs typeface="Arial" panose="020B0604020202020204" pitchFamily="34" charset="0"/>
              </a:rPr>
              <a:t>Kaplans</a:t>
            </a:r>
            <a:r>
              <a:rPr lang="en-US" sz="1400" dirty="0">
                <a:latin typeface="Arial" panose="020B0604020202020204" pitchFamily="34" charset="0"/>
                <a:cs typeface="Arial" panose="020B0604020202020204" pitchFamily="34" charset="0"/>
              </a:rPr>
              <a:t> Cardiac Anesthesia Expert Consult Premium </a:t>
            </a:r>
            <a:r>
              <a:rPr lang="en-US" sz="1400" dirty="0" err="1">
                <a:latin typeface="Arial" panose="020B0604020202020204" pitchFamily="34" charset="0"/>
                <a:cs typeface="Arial" panose="020B0604020202020204" pitchFamily="34" charset="0"/>
              </a:rPr>
              <a:t>6e</a:t>
            </a:r>
            <a:r>
              <a:rPr lang="en-US" sz="1400" dirty="0">
                <a:latin typeface="Arial" panose="020B0604020202020204" pitchFamily="34" charset="0"/>
                <a:cs typeface="Arial" panose="020B0604020202020204" pitchFamily="34" charset="0"/>
              </a:rPr>
              <a:t>.</a:t>
            </a:r>
          </a:p>
          <a:p>
            <a:pPr algn="just" eaLnBrk="1" hangingPunct="1"/>
            <a:endParaRPr lang="en-US" altLang="en-US" sz="1400" dirty="0">
              <a:latin typeface="Arial" panose="020B0604020202020204" pitchFamily="34" charset="0"/>
              <a:cs typeface="Arial" panose="020B0604020202020204" pitchFamily="34" charset="0"/>
            </a:endParaRPr>
          </a:p>
        </p:txBody>
      </p:sp>
      <p:pic>
        <p:nvPicPr>
          <p:cNvPr id="227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657" y="16459721"/>
            <a:ext cx="4507887" cy="352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6104" y="5187469"/>
            <a:ext cx="4735445" cy="198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2975768605"/>
              </p:ext>
            </p:extLst>
          </p:nvPr>
        </p:nvGraphicFramePr>
        <p:xfrm>
          <a:off x="22479952" y="10173174"/>
          <a:ext cx="6377305" cy="1320800"/>
        </p:xfrm>
        <a:graphic>
          <a:graphicData uri="http://schemas.openxmlformats.org/drawingml/2006/table">
            <a:tbl>
              <a:tblPr firstRow="1" firstCol="1" bandRow="1">
                <a:tableStyleId>{5C22544A-7EE6-4342-B048-85BDC9FD1C3A}</a:tableStyleId>
              </a:tblPr>
              <a:tblGrid>
                <a:gridCol w="1717040">
                  <a:extLst>
                    <a:ext uri="{9D8B030D-6E8A-4147-A177-3AD203B41FA5}">
                      <a16:colId xmlns:a16="http://schemas.microsoft.com/office/drawing/2014/main" val="484353020"/>
                    </a:ext>
                  </a:extLst>
                </a:gridCol>
                <a:gridCol w="967105">
                  <a:extLst>
                    <a:ext uri="{9D8B030D-6E8A-4147-A177-3AD203B41FA5}">
                      <a16:colId xmlns:a16="http://schemas.microsoft.com/office/drawing/2014/main" val="619184377"/>
                    </a:ext>
                  </a:extLst>
                </a:gridCol>
                <a:gridCol w="967105">
                  <a:extLst>
                    <a:ext uri="{9D8B030D-6E8A-4147-A177-3AD203B41FA5}">
                      <a16:colId xmlns:a16="http://schemas.microsoft.com/office/drawing/2014/main" val="278573137"/>
                    </a:ext>
                  </a:extLst>
                </a:gridCol>
                <a:gridCol w="1025525">
                  <a:extLst>
                    <a:ext uri="{9D8B030D-6E8A-4147-A177-3AD203B41FA5}">
                      <a16:colId xmlns:a16="http://schemas.microsoft.com/office/drawing/2014/main" val="2130043501"/>
                    </a:ext>
                  </a:extLst>
                </a:gridCol>
                <a:gridCol w="1025525">
                  <a:extLst>
                    <a:ext uri="{9D8B030D-6E8A-4147-A177-3AD203B41FA5}">
                      <a16:colId xmlns:a16="http://schemas.microsoft.com/office/drawing/2014/main" val="3476609973"/>
                    </a:ext>
                  </a:extLst>
                </a:gridCol>
                <a:gridCol w="675005">
                  <a:extLst>
                    <a:ext uri="{9D8B030D-6E8A-4147-A177-3AD203B41FA5}">
                      <a16:colId xmlns:a16="http://schemas.microsoft.com/office/drawing/2014/main" val="3488991772"/>
                    </a:ext>
                  </a:extLst>
                </a:gridCol>
              </a:tblGrid>
              <a:tr h="403781">
                <a:tc gridSpan="2">
                  <a:txBody>
                    <a:bodyPr/>
                    <a:lstStyle/>
                    <a:p>
                      <a:pPr algn="r">
                        <a:lnSpc>
                          <a:spcPts val="1300"/>
                        </a:lnSpc>
                        <a:spcAft>
                          <a:spcPts val="0"/>
                        </a:spcAft>
                      </a:pPr>
                      <a:r>
                        <a:rPr lang="en-US" sz="1200" spc="-10" dirty="0">
                          <a:effectLst/>
                        </a:rPr>
                        <a:t>Location</a:t>
                      </a:r>
                      <a:endParaRPr lang="en-US" sz="1400" dirty="0">
                        <a:effectLst/>
                      </a:endParaRPr>
                    </a:p>
                    <a:p>
                      <a:pPr algn="just">
                        <a:lnSpc>
                          <a:spcPts val="1300"/>
                        </a:lnSpc>
                        <a:spcAft>
                          <a:spcPts val="0"/>
                        </a:spcAft>
                      </a:pPr>
                      <a:r>
                        <a:rPr lang="en-US" sz="1200" spc="-10" dirty="0">
                          <a:effectLst/>
                        </a:rPr>
                        <a:t> </a:t>
                      </a:r>
                      <a:endParaRPr lang="en-US" sz="1400" dirty="0">
                        <a:effectLst/>
                      </a:endParaRPr>
                    </a:p>
                    <a:p>
                      <a:pPr algn="just">
                        <a:lnSpc>
                          <a:spcPts val="1300"/>
                        </a:lnSpc>
                        <a:spcAft>
                          <a:spcPts val="0"/>
                        </a:spcAft>
                      </a:pPr>
                      <a:r>
                        <a:rPr lang="en-US" sz="1200" spc="-10" dirty="0">
                          <a:effectLst/>
                        </a:rPr>
                        <a:t>(+)/(-) delta wave in inferior</a:t>
                      </a:r>
                      <a:endParaRPr lang="en-US" sz="1400" i="1"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algn="ctr">
                        <a:lnSpc>
                          <a:spcPts val="1300"/>
                        </a:lnSpc>
                        <a:spcAft>
                          <a:spcPts val="0"/>
                        </a:spcAft>
                      </a:pPr>
                      <a:r>
                        <a:rPr lang="en-US" sz="1200" spc="-10" dirty="0">
                          <a:effectLst/>
                        </a:rPr>
                        <a:t>Right</a:t>
                      </a:r>
                      <a:endParaRPr lang="en-US" sz="1400" dirty="0">
                        <a:effectLst/>
                      </a:endParaRPr>
                    </a:p>
                    <a:p>
                      <a:pPr algn="ctr">
                        <a:lnSpc>
                          <a:spcPts val="1300"/>
                        </a:lnSpc>
                        <a:spcAft>
                          <a:spcPts val="0"/>
                        </a:spcAft>
                      </a:pPr>
                      <a:r>
                        <a:rPr lang="en-US" sz="1200" spc="-10" dirty="0">
                          <a:effectLst/>
                        </a:rPr>
                        <a:t>anterolateral</a:t>
                      </a:r>
                      <a:endParaRPr lang="en-US" sz="1400" i="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dirty="0">
                          <a:effectLst/>
                        </a:rPr>
                        <a:t>Right</a:t>
                      </a:r>
                      <a:endParaRPr lang="en-US" sz="1400" dirty="0">
                        <a:effectLst/>
                      </a:endParaRPr>
                    </a:p>
                    <a:p>
                      <a:pPr algn="ctr">
                        <a:lnSpc>
                          <a:spcPts val="1300"/>
                        </a:lnSpc>
                        <a:spcAft>
                          <a:spcPts val="0"/>
                        </a:spcAft>
                      </a:pPr>
                      <a:r>
                        <a:rPr lang="en-US" sz="1200" spc="-10" dirty="0">
                          <a:effectLst/>
                        </a:rPr>
                        <a:t>lateral</a:t>
                      </a:r>
                      <a:endParaRPr lang="en-US" sz="1400" i="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Right posterolateral</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Total</a:t>
                      </a:r>
                      <a:endParaRPr lang="en-US" sz="1400" i="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41536193"/>
                  </a:ext>
                </a:extLst>
              </a:tr>
              <a:tr h="0">
                <a:tc rowSpan="2">
                  <a:txBody>
                    <a:bodyPr/>
                    <a:lstStyle/>
                    <a:p>
                      <a:pPr algn="ctr">
                        <a:lnSpc>
                          <a:spcPts val="1300"/>
                        </a:lnSpc>
                        <a:spcAft>
                          <a:spcPts val="0"/>
                        </a:spcAft>
                      </a:pPr>
                      <a:r>
                        <a:rPr lang="en-US" sz="1200" spc="-10">
                          <a:effectLst/>
                        </a:rPr>
                        <a:t>Positive delta wave</a:t>
                      </a:r>
                      <a:endParaRPr lang="en-US" sz="1400">
                        <a:effectLst/>
                      </a:endParaRPr>
                    </a:p>
                    <a:p>
                      <a:pPr algn="ctr">
                        <a:lnSpc>
                          <a:spcPts val="1300"/>
                        </a:lnSpc>
                        <a:spcAft>
                          <a:spcPts val="0"/>
                        </a:spcAft>
                      </a:pPr>
                      <a:r>
                        <a:rPr lang="en-US" sz="1200" spc="-10">
                          <a:effectLst/>
                        </a:rPr>
                        <a:t>in at least 2/3 inferior</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n</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9</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1</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1</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11</a:t>
                      </a:r>
                      <a:endParaRPr lang="en-US" sz="1400" i="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10207630"/>
                  </a:ext>
                </a:extLst>
              </a:tr>
              <a:tr h="0">
                <a:tc vMerge="1">
                  <a:txBody>
                    <a:bodyPr/>
                    <a:lstStyle/>
                    <a:p>
                      <a:endParaRPr lang="en-US"/>
                    </a:p>
                  </a:txBody>
                  <a:tcPr/>
                </a:tc>
                <a:tc>
                  <a:txBody>
                    <a:bodyPr/>
                    <a:lstStyle/>
                    <a:p>
                      <a:pPr algn="ctr">
                        <a:lnSpc>
                          <a:spcPts val="1300"/>
                        </a:lnSpc>
                        <a:spcAft>
                          <a:spcPts val="0"/>
                        </a:spcAft>
                      </a:pPr>
                      <a:r>
                        <a:rPr lang="en-US" sz="1200" spc="-10">
                          <a:effectLst/>
                        </a:rPr>
                        <a:t>%</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100%</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10%</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4.8</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27.5%</a:t>
                      </a:r>
                      <a:endParaRPr lang="en-US" sz="1400" i="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51694548"/>
                  </a:ext>
                </a:extLst>
              </a:tr>
              <a:tr h="0">
                <a:tc rowSpan="2">
                  <a:txBody>
                    <a:bodyPr/>
                    <a:lstStyle/>
                    <a:p>
                      <a:pPr algn="ctr">
                        <a:lnSpc>
                          <a:spcPts val="1300"/>
                        </a:lnSpc>
                        <a:spcAft>
                          <a:spcPts val="0"/>
                        </a:spcAft>
                      </a:pPr>
                      <a:r>
                        <a:rPr lang="en-US" sz="1200" spc="-10">
                          <a:effectLst/>
                        </a:rPr>
                        <a:t>Negative delta wave</a:t>
                      </a:r>
                      <a:endParaRPr lang="en-US" sz="1400">
                        <a:effectLst/>
                      </a:endParaRPr>
                    </a:p>
                    <a:p>
                      <a:pPr algn="ctr">
                        <a:lnSpc>
                          <a:spcPts val="1300"/>
                        </a:lnSpc>
                        <a:spcAft>
                          <a:spcPts val="0"/>
                        </a:spcAft>
                      </a:pPr>
                      <a:r>
                        <a:rPr lang="en-US" sz="1200" spc="-10">
                          <a:effectLst/>
                        </a:rPr>
                        <a:t>in at least 2/3 inferior</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n</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0</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9</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20</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29</a:t>
                      </a:r>
                      <a:endParaRPr lang="en-US" sz="1400" i="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37207237"/>
                  </a:ext>
                </a:extLst>
              </a:tr>
              <a:tr h="0">
                <a:tc vMerge="1">
                  <a:txBody>
                    <a:bodyPr/>
                    <a:lstStyle/>
                    <a:p>
                      <a:endParaRPr lang="en-US"/>
                    </a:p>
                  </a:txBody>
                  <a:tcPr/>
                </a:tc>
                <a:tc>
                  <a:txBody>
                    <a:bodyPr/>
                    <a:lstStyle/>
                    <a:p>
                      <a:pPr algn="ctr">
                        <a:lnSpc>
                          <a:spcPts val="1300"/>
                        </a:lnSpc>
                        <a:spcAft>
                          <a:spcPts val="0"/>
                        </a:spcAft>
                      </a:pPr>
                      <a:r>
                        <a:rPr lang="en-US" sz="1200" spc="-10">
                          <a:effectLst/>
                        </a:rPr>
                        <a:t>%</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0%</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90%</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95.2%</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72.5%</a:t>
                      </a:r>
                      <a:endParaRPr lang="en-US" sz="1400" i="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93856760"/>
                  </a:ext>
                </a:extLst>
              </a:tr>
              <a:tr h="0">
                <a:tc gridSpan="2">
                  <a:txBody>
                    <a:bodyPr/>
                    <a:lstStyle/>
                    <a:p>
                      <a:pPr algn="ctr">
                        <a:lnSpc>
                          <a:spcPts val="1300"/>
                        </a:lnSpc>
                        <a:spcAft>
                          <a:spcPts val="0"/>
                        </a:spcAft>
                      </a:pPr>
                      <a:r>
                        <a:rPr lang="en-US" sz="1200" spc="-10">
                          <a:effectLst/>
                        </a:rPr>
                        <a:t>Total (n):</a:t>
                      </a:r>
                      <a:endParaRPr lang="en-US" sz="1400" i="1">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algn="ctr">
                        <a:lnSpc>
                          <a:spcPts val="1300"/>
                        </a:lnSpc>
                        <a:spcAft>
                          <a:spcPts val="0"/>
                        </a:spcAft>
                      </a:pPr>
                      <a:r>
                        <a:rPr lang="en-US" sz="1200" spc="-10" dirty="0">
                          <a:effectLst/>
                        </a:rPr>
                        <a:t>9</a:t>
                      </a:r>
                      <a:endParaRPr lang="en-US" sz="1400" i="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10</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21</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dirty="0">
                          <a:effectLst/>
                        </a:rPr>
                        <a:t>40</a:t>
                      </a:r>
                      <a:endParaRPr lang="en-US" sz="1400" i="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7263147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864830179"/>
              </p:ext>
            </p:extLst>
          </p:nvPr>
        </p:nvGraphicFramePr>
        <p:xfrm>
          <a:off x="22829983" y="13067841"/>
          <a:ext cx="6377305" cy="1320800"/>
        </p:xfrm>
        <a:graphic>
          <a:graphicData uri="http://schemas.openxmlformats.org/drawingml/2006/table">
            <a:tbl>
              <a:tblPr firstRow="1" firstCol="1" bandRow="1">
                <a:tableStyleId>{5C22544A-7EE6-4342-B048-85BDC9FD1C3A}</a:tableStyleId>
              </a:tblPr>
              <a:tblGrid>
                <a:gridCol w="1717040">
                  <a:extLst>
                    <a:ext uri="{9D8B030D-6E8A-4147-A177-3AD203B41FA5}">
                      <a16:colId xmlns:a16="http://schemas.microsoft.com/office/drawing/2014/main" val="3975405564"/>
                    </a:ext>
                  </a:extLst>
                </a:gridCol>
                <a:gridCol w="967105">
                  <a:extLst>
                    <a:ext uri="{9D8B030D-6E8A-4147-A177-3AD203B41FA5}">
                      <a16:colId xmlns:a16="http://schemas.microsoft.com/office/drawing/2014/main" val="2241683153"/>
                    </a:ext>
                  </a:extLst>
                </a:gridCol>
                <a:gridCol w="967105">
                  <a:extLst>
                    <a:ext uri="{9D8B030D-6E8A-4147-A177-3AD203B41FA5}">
                      <a16:colId xmlns:a16="http://schemas.microsoft.com/office/drawing/2014/main" val="3992978759"/>
                    </a:ext>
                  </a:extLst>
                </a:gridCol>
                <a:gridCol w="1025525">
                  <a:extLst>
                    <a:ext uri="{9D8B030D-6E8A-4147-A177-3AD203B41FA5}">
                      <a16:colId xmlns:a16="http://schemas.microsoft.com/office/drawing/2014/main" val="1583270708"/>
                    </a:ext>
                  </a:extLst>
                </a:gridCol>
                <a:gridCol w="1025525">
                  <a:extLst>
                    <a:ext uri="{9D8B030D-6E8A-4147-A177-3AD203B41FA5}">
                      <a16:colId xmlns:a16="http://schemas.microsoft.com/office/drawing/2014/main" val="3269964450"/>
                    </a:ext>
                  </a:extLst>
                </a:gridCol>
                <a:gridCol w="675005">
                  <a:extLst>
                    <a:ext uri="{9D8B030D-6E8A-4147-A177-3AD203B41FA5}">
                      <a16:colId xmlns:a16="http://schemas.microsoft.com/office/drawing/2014/main" val="2926713874"/>
                    </a:ext>
                  </a:extLst>
                </a:gridCol>
              </a:tblGrid>
              <a:tr h="0">
                <a:tc gridSpan="2">
                  <a:txBody>
                    <a:bodyPr/>
                    <a:lstStyle/>
                    <a:p>
                      <a:pPr algn="r">
                        <a:lnSpc>
                          <a:spcPts val="1300"/>
                        </a:lnSpc>
                        <a:spcAft>
                          <a:spcPts val="0"/>
                        </a:spcAft>
                      </a:pPr>
                      <a:r>
                        <a:rPr lang="en-US" sz="1200" spc="-10">
                          <a:effectLst/>
                        </a:rPr>
                        <a:t>Location</a:t>
                      </a:r>
                      <a:endParaRPr lang="en-US" sz="1400">
                        <a:effectLst/>
                      </a:endParaRPr>
                    </a:p>
                    <a:p>
                      <a:pPr algn="just">
                        <a:lnSpc>
                          <a:spcPts val="1300"/>
                        </a:lnSpc>
                        <a:spcAft>
                          <a:spcPts val="0"/>
                        </a:spcAft>
                      </a:pPr>
                      <a:r>
                        <a:rPr lang="en-US" sz="1200" spc="-10">
                          <a:effectLst/>
                        </a:rPr>
                        <a:t> </a:t>
                      </a:r>
                      <a:endParaRPr lang="en-US" sz="1400">
                        <a:effectLst/>
                      </a:endParaRPr>
                    </a:p>
                    <a:p>
                      <a:pPr algn="just">
                        <a:lnSpc>
                          <a:spcPts val="1300"/>
                        </a:lnSpc>
                        <a:spcAft>
                          <a:spcPts val="0"/>
                        </a:spcAft>
                      </a:pPr>
                      <a:r>
                        <a:rPr lang="en-US" sz="1200" spc="-10">
                          <a:effectLst/>
                        </a:rPr>
                        <a:t>(+)/(-) QRS complex in inferior</a:t>
                      </a:r>
                      <a:endParaRPr lang="en-US" sz="1400" i="1">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algn="ctr">
                        <a:lnSpc>
                          <a:spcPts val="1300"/>
                        </a:lnSpc>
                        <a:spcAft>
                          <a:spcPts val="0"/>
                        </a:spcAft>
                      </a:pPr>
                      <a:r>
                        <a:rPr lang="en-US" sz="1200" spc="-10">
                          <a:effectLst/>
                        </a:rPr>
                        <a:t>Right</a:t>
                      </a:r>
                      <a:endParaRPr lang="en-US" sz="1400">
                        <a:effectLst/>
                      </a:endParaRPr>
                    </a:p>
                    <a:p>
                      <a:pPr algn="ctr">
                        <a:lnSpc>
                          <a:spcPts val="1300"/>
                        </a:lnSpc>
                        <a:spcAft>
                          <a:spcPts val="0"/>
                        </a:spcAft>
                      </a:pPr>
                      <a:r>
                        <a:rPr lang="en-US" sz="1200" spc="-10">
                          <a:effectLst/>
                        </a:rPr>
                        <a:t>anterolateral</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Right</a:t>
                      </a:r>
                      <a:endParaRPr lang="en-US" sz="1400">
                        <a:effectLst/>
                      </a:endParaRPr>
                    </a:p>
                    <a:p>
                      <a:pPr algn="ctr">
                        <a:lnSpc>
                          <a:spcPts val="1300"/>
                        </a:lnSpc>
                        <a:spcAft>
                          <a:spcPts val="0"/>
                        </a:spcAft>
                      </a:pPr>
                      <a:r>
                        <a:rPr lang="en-US" sz="1200" spc="-10">
                          <a:effectLst/>
                        </a:rPr>
                        <a:t>lateral</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Right posterolateral</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Total</a:t>
                      </a:r>
                      <a:endParaRPr lang="en-US" sz="1400" i="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00619323"/>
                  </a:ext>
                </a:extLst>
              </a:tr>
              <a:tr h="0">
                <a:tc rowSpan="2">
                  <a:txBody>
                    <a:bodyPr/>
                    <a:lstStyle/>
                    <a:p>
                      <a:pPr algn="ctr">
                        <a:lnSpc>
                          <a:spcPts val="1300"/>
                        </a:lnSpc>
                        <a:spcAft>
                          <a:spcPts val="0"/>
                        </a:spcAft>
                      </a:pPr>
                      <a:r>
                        <a:rPr lang="en-US" sz="1200" spc="-10">
                          <a:effectLst/>
                        </a:rPr>
                        <a:t>Positive delta wave</a:t>
                      </a:r>
                      <a:endParaRPr lang="en-US" sz="1400">
                        <a:effectLst/>
                      </a:endParaRPr>
                    </a:p>
                    <a:p>
                      <a:pPr algn="ctr">
                        <a:lnSpc>
                          <a:spcPts val="1300"/>
                        </a:lnSpc>
                        <a:spcAft>
                          <a:spcPts val="0"/>
                        </a:spcAft>
                      </a:pPr>
                      <a:r>
                        <a:rPr lang="en-US" sz="1200" spc="-10">
                          <a:effectLst/>
                        </a:rPr>
                        <a:t>in at least 2/3 inferior</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n</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9</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9</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1</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19</a:t>
                      </a:r>
                      <a:endParaRPr lang="en-US" sz="1400" i="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94935289"/>
                  </a:ext>
                </a:extLst>
              </a:tr>
              <a:tr h="0">
                <a:tc vMerge="1">
                  <a:txBody>
                    <a:bodyPr/>
                    <a:lstStyle/>
                    <a:p>
                      <a:endParaRPr lang="en-US"/>
                    </a:p>
                  </a:txBody>
                  <a:tcPr/>
                </a:tc>
                <a:tc>
                  <a:txBody>
                    <a:bodyPr/>
                    <a:lstStyle/>
                    <a:p>
                      <a:pPr algn="ctr">
                        <a:lnSpc>
                          <a:spcPts val="1300"/>
                        </a:lnSpc>
                        <a:spcAft>
                          <a:spcPts val="0"/>
                        </a:spcAft>
                      </a:pPr>
                      <a:r>
                        <a:rPr lang="en-US" sz="1200" spc="-10">
                          <a:effectLst/>
                        </a:rPr>
                        <a:t>%</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100%</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90%</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4.8</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47.5%</a:t>
                      </a:r>
                      <a:endParaRPr lang="en-US" sz="1400" i="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30056920"/>
                  </a:ext>
                </a:extLst>
              </a:tr>
              <a:tr h="0">
                <a:tc rowSpan="2">
                  <a:txBody>
                    <a:bodyPr/>
                    <a:lstStyle/>
                    <a:p>
                      <a:pPr algn="ctr">
                        <a:lnSpc>
                          <a:spcPts val="1300"/>
                        </a:lnSpc>
                        <a:spcAft>
                          <a:spcPts val="0"/>
                        </a:spcAft>
                      </a:pPr>
                      <a:r>
                        <a:rPr lang="en-US" sz="1200" spc="-10">
                          <a:effectLst/>
                        </a:rPr>
                        <a:t>Negative delta wave</a:t>
                      </a:r>
                      <a:endParaRPr lang="en-US" sz="1400">
                        <a:effectLst/>
                      </a:endParaRPr>
                    </a:p>
                    <a:p>
                      <a:pPr algn="ctr">
                        <a:lnSpc>
                          <a:spcPts val="1300"/>
                        </a:lnSpc>
                        <a:spcAft>
                          <a:spcPts val="0"/>
                        </a:spcAft>
                      </a:pPr>
                      <a:r>
                        <a:rPr lang="en-US" sz="1200" spc="-10">
                          <a:effectLst/>
                        </a:rPr>
                        <a:t>in at least 2/3 inferior</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n</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0</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1</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20</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29</a:t>
                      </a:r>
                      <a:endParaRPr lang="en-US" sz="1400" i="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56570016"/>
                  </a:ext>
                </a:extLst>
              </a:tr>
              <a:tr h="0">
                <a:tc vMerge="1">
                  <a:txBody>
                    <a:bodyPr/>
                    <a:lstStyle/>
                    <a:p>
                      <a:endParaRPr lang="en-US"/>
                    </a:p>
                  </a:txBody>
                  <a:tcPr/>
                </a:tc>
                <a:tc>
                  <a:txBody>
                    <a:bodyPr/>
                    <a:lstStyle/>
                    <a:p>
                      <a:pPr algn="ctr">
                        <a:lnSpc>
                          <a:spcPts val="1300"/>
                        </a:lnSpc>
                        <a:spcAft>
                          <a:spcPts val="0"/>
                        </a:spcAft>
                      </a:pPr>
                      <a:r>
                        <a:rPr lang="en-US" sz="1200" spc="-10">
                          <a:effectLst/>
                        </a:rPr>
                        <a:t>%</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0%</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10%</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95.2%</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52.5%</a:t>
                      </a:r>
                      <a:endParaRPr lang="en-US" sz="1400" i="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1834080"/>
                  </a:ext>
                </a:extLst>
              </a:tr>
              <a:tr h="0">
                <a:tc gridSpan="2">
                  <a:txBody>
                    <a:bodyPr/>
                    <a:lstStyle/>
                    <a:p>
                      <a:pPr algn="ctr">
                        <a:lnSpc>
                          <a:spcPts val="1300"/>
                        </a:lnSpc>
                        <a:spcAft>
                          <a:spcPts val="0"/>
                        </a:spcAft>
                      </a:pPr>
                      <a:r>
                        <a:rPr lang="en-US" sz="1200" spc="-10" dirty="0">
                          <a:effectLst/>
                        </a:rPr>
                        <a:t>Total (n):</a:t>
                      </a:r>
                      <a:endParaRPr lang="en-US" sz="1400" i="1"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algn="ctr">
                        <a:lnSpc>
                          <a:spcPts val="1300"/>
                        </a:lnSpc>
                        <a:spcAft>
                          <a:spcPts val="0"/>
                        </a:spcAft>
                      </a:pPr>
                      <a:r>
                        <a:rPr lang="en-US" sz="1200" spc="-10">
                          <a:effectLst/>
                        </a:rPr>
                        <a:t>9</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dirty="0">
                          <a:effectLst/>
                        </a:rPr>
                        <a:t>10</a:t>
                      </a:r>
                      <a:endParaRPr lang="en-US" sz="1400" i="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21</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dirty="0">
                          <a:effectLst/>
                        </a:rPr>
                        <a:t>40</a:t>
                      </a:r>
                      <a:endParaRPr lang="en-US" sz="1400" i="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2946493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33000254"/>
              </p:ext>
            </p:extLst>
          </p:nvPr>
        </p:nvGraphicFramePr>
        <p:xfrm>
          <a:off x="22688232" y="15843768"/>
          <a:ext cx="6377305" cy="1456289"/>
        </p:xfrm>
        <a:graphic>
          <a:graphicData uri="http://schemas.openxmlformats.org/drawingml/2006/table">
            <a:tbl>
              <a:tblPr firstRow="1" firstCol="1" bandRow="1">
                <a:tableStyleId>{5C22544A-7EE6-4342-B048-85BDC9FD1C3A}</a:tableStyleId>
              </a:tblPr>
              <a:tblGrid>
                <a:gridCol w="1717040">
                  <a:extLst>
                    <a:ext uri="{9D8B030D-6E8A-4147-A177-3AD203B41FA5}">
                      <a16:colId xmlns:a16="http://schemas.microsoft.com/office/drawing/2014/main" val="2414885394"/>
                    </a:ext>
                  </a:extLst>
                </a:gridCol>
                <a:gridCol w="967105">
                  <a:extLst>
                    <a:ext uri="{9D8B030D-6E8A-4147-A177-3AD203B41FA5}">
                      <a16:colId xmlns:a16="http://schemas.microsoft.com/office/drawing/2014/main" val="2309027535"/>
                    </a:ext>
                  </a:extLst>
                </a:gridCol>
                <a:gridCol w="967105">
                  <a:extLst>
                    <a:ext uri="{9D8B030D-6E8A-4147-A177-3AD203B41FA5}">
                      <a16:colId xmlns:a16="http://schemas.microsoft.com/office/drawing/2014/main" val="3230249895"/>
                    </a:ext>
                  </a:extLst>
                </a:gridCol>
                <a:gridCol w="1025525">
                  <a:extLst>
                    <a:ext uri="{9D8B030D-6E8A-4147-A177-3AD203B41FA5}">
                      <a16:colId xmlns:a16="http://schemas.microsoft.com/office/drawing/2014/main" val="4074629667"/>
                    </a:ext>
                  </a:extLst>
                </a:gridCol>
                <a:gridCol w="1025525">
                  <a:extLst>
                    <a:ext uri="{9D8B030D-6E8A-4147-A177-3AD203B41FA5}">
                      <a16:colId xmlns:a16="http://schemas.microsoft.com/office/drawing/2014/main" val="2387833516"/>
                    </a:ext>
                  </a:extLst>
                </a:gridCol>
                <a:gridCol w="675005">
                  <a:extLst>
                    <a:ext uri="{9D8B030D-6E8A-4147-A177-3AD203B41FA5}">
                      <a16:colId xmlns:a16="http://schemas.microsoft.com/office/drawing/2014/main" val="248617921"/>
                    </a:ext>
                  </a:extLst>
                </a:gridCol>
              </a:tblGrid>
              <a:tr h="0">
                <a:tc gridSpan="2">
                  <a:txBody>
                    <a:bodyPr/>
                    <a:lstStyle/>
                    <a:p>
                      <a:pPr algn="r">
                        <a:lnSpc>
                          <a:spcPts val="1300"/>
                        </a:lnSpc>
                        <a:spcAft>
                          <a:spcPts val="0"/>
                        </a:spcAft>
                      </a:pPr>
                      <a:r>
                        <a:rPr lang="en-US" sz="1200" spc="-10" dirty="0">
                          <a:effectLst/>
                        </a:rPr>
                        <a:t>Location</a:t>
                      </a:r>
                      <a:endParaRPr lang="en-US" sz="1400" dirty="0">
                        <a:effectLst/>
                      </a:endParaRPr>
                    </a:p>
                    <a:p>
                      <a:pPr algn="just">
                        <a:lnSpc>
                          <a:spcPts val="1300"/>
                        </a:lnSpc>
                        <a:spcAft>
                          <a:spcPts val="0"/>
                        </a:spcAft>
                      </a:pPr>
                      <a:r>
                        <a:rPr lang="en-US" sz="1200" spc="-10" dirty="0">
                          <a:effectLst/>
                        </a:rPr>
                        <a:t> </a:t>
                      </a:r>
                      <a:endParaRPr lang="en-US" sz="1400" dirty="0">
                        <a:effectLst/>
                      </a:endParaRPr>
                    </a:p>
                    <a:p>
                      <a:pPr algn="just">
                        <a:lnSpc>
                          <a:spcPts val="1300"/>
                        </a:lnSpc>
                        <a:spcAft>
                          <a:spcPts val="0"/>
                        </a:spcAft>
                      </a:pPr>
                      <a:r>
                        <a:rPr lang="en-US" sz="1200" spc="-10" dirty="0">
                          <a:effectLst/>
                        </a:rPr>
                        <a:t>(+)/(-) delta wave in inferior</a:t>
                      </a:r>
                      <a:endParaRPr lang="en-US" sz="1400" i="1"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algn="ctr">
                        <a:lnSpc>
                          <a:spcPts val="1300"/>
                        </a:lnSpc>
                        <a:spcAft>
                          <a:spcPts val="0"/>
                        </a:spcAft>
                      </a:pPr>
                      <a:r>
                        <a:rPr lang="en-US" sz="1200" spc="-10" dirty="0">
                          <a:effectLst/>
                        </a:rPr>
                        <a:t>Left</a:t>
                      </a:r>
                      <a:endParaRPr lang="en-US" sz="1400" dirty="0">
                        <a:effectLst/>
                      </a:endParaRPr>
                    </a:p>
                    <a:p>
                      <a:pPr algn="ctr">
                        <a:lnSpc>
                          <a:spcPts val="1300"/>
                        </a:lnSpc>
                        <a:spcAft>
                          <a:spcPts val="0"/>
                        </a:spcAft>
                      </a:pPr>
                      <a:r>
                        <a:rPr lang="en-US" sz="1200" spc="-10" dirty="0">
                          <a:effectLst/>
                        </a:rPr>
                        <a:t>anterolateral</a:t>
                      </a:r>
                      <a:endParaRPr lang="en-US" sz="1400" i="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dirty="0">
                          <a:effectLst/>
                        </a:rPr>
                        <a:t>Left</a:t>
                      </a:r>
                      <a:endParaRPr lang="en-US" sz="1400" dirty="0">
                        <a:effectLst/>
                      </a:endParaRPr>
                    </a:p>
                    <a:p>
                      <a:pPr algn="ctr">
                        <a:lnSpc>
                          <a:spcPts val="1300"/>
                        </a:lnSpc>
                        <a:spcAft>
                          <a:spcPts val="0"/>
                        </a:spcAft>
                      </a:pPr>
                      <a:r>
                        <a:rPr lang="en-US" sz="1200" spc="-10" dirty="0">
                          <a:effectLst/>
                        </a:rPr>
                        <a:t>lateral</a:t>
                      </a:r>
                      <a:endParaRPr lang="en-US" sz="1400" i="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dirty="0">
                          <a:effectLst/>
                        </a:rPr>
                        <a:t>Left</a:t>
                      </a:r>
                      <a:endParaRPr lang="en-US" sz="1400" dirty="0">
                        <a:effectLst/>
                      </a:endParaRPr>
                    </a:p>
                    <a:p>
                      <a:pPr algn="ctr">
                        <a:lnSpc>
                          <a:spcPts val="1300"/>
                        </a:lnSpc>
                        <a:spcAft>
                          <a:spcPts val="0"/>
                        </a:spcAft>
                      </a:pPr>
                      <a:r>
                        <a:rPr lang="en-US" sz="1200" spc="-10" dirty="0">
                          <a:effectLst/>
                        </a:rPr>
                        <a:t>posterolateral</a:t>
                      </a:r>
                      <a:endParaRPr lang="en-US" sz="1400" i="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Total</a:t>
                      </a:r>
                      <a:endParaRPr lang="en-US" sz="1400">
                        <a:effectLst/>
                      </a:endParaRPr>
                    </a:p>
                    <a:p>
                      <a:pPr algn="ctr">
                        <a:lnSpc>
                          <a:spcPts val="1300"/>
                        </a:lnSpc>
                        <a:spcAft>
                          <a:spcPts val="0"/>
                        </a:spcAft>
                      </a:pPr>
                      <a:r>
                        <a:rPr lang="en-US" sz="1200" spc="-10">
                          <a:effectLst/>
                        </a:rPr>
                        <a:t>(n)</a:t>
                      </a:r>
                      <a:endParaRPr lang="en-US" sz="1400" i="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04180627"/>
                  </a:ext>
                </a:extLst>
              </a:tr>
              <a:tr h="0">
                <a:tc rowSpan="2">
                  <a:txBody>
                    <a:bodyPr/>
                    <a:lstStyle/>
                    <a:p>
                      <a:pPr algn="ctr">
                        <a:lnSpc>
                          <a:spcPts val="1300"/>
                        </a:lnSpc>
                        <a:spcAft>
                          <a:spcPts val="0"/>
                        </a:spcAft>
                      </a:pPr>
                      <a:r>
                        <a:rPr lang="en-US" sz="1200" spc="-10">
                          <a:effectLst/>
                        </a:rPr>
                        <a:t>Positive delta wave</a:t>
                      </a:r>
                      <a:endParaRPr lang="en-US" sz="1400">
                        <a:effectLst/>
                      </a:endParaRPr>
                    </a:p>
                    <a:p>
                      <a:pPr algn="ctr">
                        <a:lnSpc>
                          <a:spcPts val="1300"/>
                        </a:lnSpc>
                        <a:spcAft>
                          <a:spcPts val="0"/>
                        </a:spcAft>
                      </a:pPr>
                      <a:r>
                        <a:rPr lang="en-US" sz="1200" spc="-10">
                          <a:effectLst/>
                        </a:rPr>
                        <a:t>in at least 2/3 inferior</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n</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17</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52</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1</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70</a:t>
                      </a:r>
                      <a:endParaRPr lang="en-US" sz="1400" i="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72706203"/>
                  </a:ext>
                </a:extLst>
              </a:tr>
              <a:tr h="212207">
                <a:tc vMerge="1">
                  <a:txBody>
                    <a:bodyPr/>
                    <a:lstStyle/>
                    <a:p>
                      <a:endParaRPr lang="en-US"/>
                    </a:p>
                  </a:txBody>
                  <a:tcPr/>
                </a:tc>
                <a:tc>
                  <a:txBody>
                    <a:bodyPr/>
                    <a:lstStyle/>
                    <a:p>
                      <a:pPr algn="ctr">
                        <a:lnSpc>
                          <a:spcPts val="1300"/>
                        </a:lnSpc>
                        <a:spcAft>
                          <a:spcPts val="0"/>
                        </a:spcAft>
                      </a:pPr>
                      <a:r>
                        <a:rPr lang="en-US" sz="1200" spc="-10" dirty="0">
                          <a:effectLst/>
                        </a:rPr>
                        <a:t>%</a:t>
                      </a:r>
                      <a:endParaRPr lang="en-US" sz="1400" i="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100%</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94.5%</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8.3</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 </a:t>
                      </a:r>
                      <a:endParaRPr lang="en-US" sz="1400" i="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45456178"/>
                  </a:ext>
                </a:extLst>
              </a:tr>
              <a:tr h="0">
                <a:tc rowSpan="2">
                  <a:txBody>
                    <a:bodyPr/>
                    <a:lstStyle/>
                    <a:p>
                      <a:pPr algn="ctr">
                        <a:lnSpc>
                          <a:spcPts val="1300"/>
                        </a:lnSpc>
                        <a:spcAft>
                          <a:spcPts val="0"/>
                        </a:spcAft>
                      </a:pPr>
                      <a:r>
                        <a:rPr lang="en-US" sz="1200" spc="-10">
                          <a:effectLst/>
                        </a:rPr>
                        <a:t>Negative delta wave</a:t>
                      </a:r>
                      <a:endParaRPr lang="en-US" sz="1400">
                        <a:effectLst/>
                      </a:endParaRPr>
                    </a:p>
                    <a:p>
                      <a:pPr algn="ctr">
                        <a:lnSpc>
                          <a:spcPts val="1300"/>
                        </a:lnSpc>
                        <a:spcAft>
                          <a:spcPts val="0"/>
                        </a:spcAft>
                      </a:pPr>
                      <a:r>
                        <a:rPr lang="en-US" sz="1200" spc="-10">
                          <a:effectLst/>
                        </a:rPr>
                        <a:t>in at least 2/3 inferior</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n</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0</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3</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11</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14</a:t>
                      </a:r>
                      <a:endParaRPr lang="en-US" sz="1400" i="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29200438"/>
                  </a:ext>
                </a:extLst>
              </a:tr>
              <a:tr h="196850">
                <a:tc vMerge="1">
                  <a:txBody>
                    <a:bodyPr/>
                    <a:lstStyle/>
                    <a:p>
                      <a:endParaRPr lang="en-US"/>
                    </a:p>
                  </a:txBody>
                  <a:tcPr/>
                </a:tc>
                <a:tc>
                  <a:txBody>
                    <a:bodyPr/>
                    <a:lstStyle/>
                    <a:p>
                      <a:pPr algn="ctr">
                        <a:lnSpc>
                          <a:spcPts val="1300"/>
                        </a:lnSpc>
                        <a:spcAft>
                          <a:spcPts val="0"/>
                        </a:spcAft>
                      </a:pPr>
                      <a:r>
                        <a:rPr lang="en-US" sz="1200" spc="-10">
                          <a:effectLst/>
                        </a:rPr>
                        <a:t>%</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0%</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5.5%</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91.7%</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 </a:t>
                      </a:r>
                      <a:endParaRPr lang="en-US" sz="1400" i="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89532679"/>
                  </a:ext>
                </a:extLst>
              </a:tr>
              <a:tr h="221732">
                <a:tc gridSpan="2">
                  <a:txBody>
                    <a:bodyPr/>
                    <a:lstStyle/>
                    <a:p>
                      <a:pPr algn="ctr">
                        <a:lnSpc>
                          <a:spcPts val="1300"/>
                        </a:lnSpc>
                        <a:spcAft>
                          <a:spcPts val="0"/>
                        </a:spcAft>
                      </a:pPr>
                      <a:r>
                        <a:rPr lang="en-US" sz="1200" spc="-10" dirty="0">
                          <a:effectLst/>
                        </a:rPr>
                        <a:t>Total (n):</a:t>
                      </a:r>
                      <a:endParaRPr lang="en-US" sz="1400" i="1"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algn="ctr">
                        <a:lnSpc>
                          <a:spcPts val="1300"/>
                        </a:lnSpc>
                        <a:spcAft>
                          <a:spcPts val="0"/>
                        </a:spcAft>
                      </a:pPr>
                      <a:r>
                        <a:rPr lang="en-US" sz="1200" spc="-10" dirty="0">
                          <a:effectLst/>
                        </a:rPr>
                        <a:t>17</a:t>
                      </a:r>
                      <a:endParaRPr lang="en-US" sz="1400" i="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55</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dirty="0">
                          <a:effectLst/>
                        </a:rPr>
                        <a:t>12</a:t>
                      </a:r>
                      <a:endParaRPr lang="en-US" sz="1400" i="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dirty="0">
                          <a:effectLst/>
                        </a:rPr>
                        <a:t>40</a:t>
                      </a:r>
                      <a:endParaRPr lang="en-US" sz="1400" i="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9464138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39203998"/>
              </p:ext>
            </p:extLst>
          </p:nvPr>
        </p:nvGraphicFramePr>
        <p:xfrm>
          <a:off x="22479952" y="18368035"/>
          <a:ext cx="6585585" cy="1606308"/>
        </p:xfrm>
        <a:graphic>
          <a:graphicData uri="http://schemas.openxmlformats.org/drawingml/2006/table">
            <a:tbl>
              <a:tblPr firstRow="1" firstCol="1" bandRow="1">
                <a:tableStyleId>{5C22544A-7EE6-4342-B048-85BDC9FD1C3A}</a:tableStyleId>
              </a:tblPr>
              <a:tblGrid>
                <a:gridCol w="1371600">
                  <a:extLst>
                    <a:ext uri="{9D8B030D-6E8A-4147-A177-3AD203B41FA5}">
                      <a16:colId xmlns:a16="http://schemas.microsoft.com/office/drawing/2014/main" val="2422258064"/>
                    </a:ext>
                  </a:extLst>
                </a:gridCol>
                <a:gridCol w="1371600">
                  <a:extLst>
                    <a:ext uri="{9D8B030D-6E8A-4147-A177-3AD203B41FA5}">
                      <a16:colId xmlns:a16="http://schemas.microsoft.com/office/drawing/2014/main" val="3214182041"/>
                    </a:ext>
                  </a:extLst>
                </a:gridCol>
                <a:gridCol w="796290">
                  <a:extLst>
                    <a:ext uri="{9D8B030D-6E8A-4147-A177-3AD203B41FA5}">
                      <a16:colId xmlns:a16="http://schemas.microsoft.com/office/drawing/2014/main" val="1662777985"/>
                    </a:ext>
                  </a:extLst>
                </a:gridCol>
                <a:gridCol w="796290">
                  <a:extLst>
                    <a:ext uri="{9D8B030D-6E8A-4147-A177-3AD203B41FA5}">
                      <a16:colId xmlns:a16="http://schemas.microsoft.com/office/drawing/2014/main" val="3351814197"/>
                    </a:ext>
                  </a:extLst>
                </a:gridCol>
                <a:gridCol w="788035">
                  <a:extLst>
                    <a:ext uri="{9D8B030D-6E8A-4147-A177-3AD203B41FA5}">
                      <a16:colId xmlns:a16="http://schemas.microsoft.com/office/drawing/2014/main" val="1887053306"/>
                    </a:ext>
                  </a:extLst>
                </a:gridCol>
                <a:gridCol w="786765">
                  <a:extLst>
                    <a:ext uri="{9D8B030D-6E8A-4147-A177-3AD203B41FA5}">
                      <a16:colId xmlns:a16="http://schemas.microsoft.com/office/drawing/2014/main" val="2658031953"/>
                    </a:ext>
                  </a:extLst>
                </a:gridCol>
                <a:gridCol w="675005">
                  <a:extLst>
                    <a:ext uri="{9D8B030D-6E8A-4147-A177-3AD203B41FA5}">
                      <a16:colId xmlns:a16="http://schemas.microsoft.com/office/drawing/2014/main" val="2369252029"/>
                    </a:ext>
                  </a:extLst>
                </a:gridCol>
              </a:tblGrid>
              <a:tr h="314789">
                <a:tc rowSpan="2" gridSpan="2">
                  <a:txBody>
                    <a:bodyPr/>
                    <a:lstStyle/>
                    <a:p>
                      <a:pPr algn="r">
                        <a:lnSpc>
                          <a:spcPts val="1300"/>
                        </a:lnSpc>
                        <a:spcAft>
                          <a:spcPts val="0"/>
                        </a:spcAft>
                      </a:pPr>
                      <a:r>
                        <a:rPr lang="en-US" sz="1200" spc="-10" dirty="0">
                          <a:effectLst/>
                        </a:rPr>
                        <a:t>Location</a:t>
                      </a:r>
                      <a:endParaRPr lang="en-US" sz="1400" dirty="0">
                        <a:effectLst/>
                      </a:endParaRPr>
                    </a:p>
                    <a:p>
                      <a:pPr algn="just">
                        <a:lnSpc>
                          <a:spcPts val="1300"/>
                        </a:lnSpc>
                        <a:spcAft>
                          <a:spcPts val="0"/>
                        </a:spcAft>
                      </a:pPr>
                      <a:r>
                        <a:rPr lang="en-US" sz="1200" spc="-10" dirty="0">
                          <a:effectLst/>
                        </a:rPr>
                        <a:t> </a:t>
                      </a:r>
                      <a:endParaRPr lang="en-US" sz="1400" dirty="0">
                        <a:effectLst/>
                      </a:endParaRPr>
                    </a:p>
                    <a:p>
                      <a:pPr algn="just">
                        <a:lnSpc>
                          <a:spcPts val="1300"/>
                        </a:lnSpc>
                        <a:spcAft>
                          <a:spcPts val="0"/>
                        </a:spcAft>
                      </a:pPr>
                      <a:r>
                        <a:rPr lang="en-US" sz="1200" spc="-10" dirty="0">
                          <a:effectLst/>
                        </a:rPr>
                        <a:t>R/S ratio in </a:t>
                      </a:r>
                      <a:r>
                        <a:rPr lang="en-US" sz="1200" spc="-10" dirty="0" err="1">
                          <a:effectLst/>
                        </a:rPr>
                        <a:t>V1</a:t>
                      </a:r>
                      <a:r>
                        <a:rPr lang="en-US" sz="1200" spc="-10" dirty="0">
                          <a:effectLst/>
                        </a:rPr>
                        <a:t> lead</a:t>
                      </a:r>
                      <a:endParaRPr lang="en-US" sz="1400" i="1" dirty="0">
                        <a:effectLst/>
                        <a:latin typeface="Times New Roman" panose="02020603050405020304" pitchFamily="18" charset="0"/>
                        <a:ea typeface="Times New Roman" panose="02020603050405020304" pitchFamily="18" charset="0"/>
                      </a:endParaRPr>
                    </a:p>
                  </a:txBody>
                  <a:tcPr marL="68580" marR="68580" marT="0" marB="0"/>
                </a:tc>
                <a:tc rowSpan="2" hMerge="1">
                  <a:txBody>
                    <a:bodyPr/>
                    <a:lstStyle/>
                    <a:p>
                      <a:endParaRPr lang="en-US"/>
                    </a:p>
                  </a:txBody>
                  <a:tcPr/>
                </a:tc>
                <a:tc gridSpan="2">
                  <a:txBody>
                    <a:bodyPr/>
                    <a:lstStyle/>
                    <a:p>
                      <a:pPr algn="ctr">
                        <a:lnSpc>
                          <a:spcPts val="1300"/>
                        </a:lnSpc>
                        <a:spcAft>
                          <a:spcPts val="0"/>
                        </a:spcAft>
                      </a:pPr>
                      <a:r>
                        <a:rPr lang="en-US" sz="1200" spc="-10">
                          <a:effectLst/>
                        </a:rPr>
                        <a:t>Left</a:t>
                      </a:r>
                      <a:endParaRPr lang="en-US" sz="1400">
                        <a:effectLst/>
                      </a:endParaRPr>
                    </a:p>
                    <a:p>
                      <a:pPr algn="ctr">
                        <a:lnSpc>
                          <a:spcPts val="1300"/>
                        </a:lnSpc>
                        <a:spcAft>
                          <a:spcPts val="0"/>
                        </a:spcAft>
                      </a:pPr>
                      <a:r>
                        <a:rPr lang="en-US" sz="1200" spc="-10">
                          <a:effectLst/>
                        </a:rPr>
                        <a:t>anterolateral</a:t>
                      </a:r>
                      <a:endParaRPr lang="en-US" sz="1400" i="1">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gridSpan="2">
                  <a:txBody>
                    <a:bodyPr/>
                    <a:lstStyle/>
                    <a:p>
                      <a:pPr algn="ctr">
                        <a:lnSpc>
                          <a:spcPts val="1300"/>
                        </a:lnSpc>
                        <a:spcAft>
                          <a:spcPts val="0"/>
                        </a:spcAft>
                      </a:pPr>
                      <a:r>
                        <a:rPr lang="en-US" sz="1200" spc="-10">
                          <a:effectLst/>
                        </a:rPr>
                        <a:t>Left</a:t>
                      </a:r>
                      <a:endParaRPr lang="en-US" sz="1400">
                        <a:effectLst/>
                      </a:endParaRPr>
                    </a:p>
                    <a:p>
                      <a:pPr algn="ctr">
                        <a:lnSpc>
                          <a:spcPts val="1300"/>
                        </a:lnSpc>
                        <a:spcAft>
                          <a:spcPts val="0"/>
                        </a:spcAft>
                      </a:pPr>
                      <a:r>
                        <a:rPr lang="en-US" sz="1200" spc="-10">
                          <a:effectLst/>
                        </a:rPr>
                        <a:t>lateral</a:t>
                      </a:r>
                      <a:endParaRPr lang="en-US" sz="1400" i="1">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rowSpan="2">
                  <a:txBody>
                    <a:bodyPr/>
                    <a:lstStyle/>
                    <a:p>
                      <a:pPr algn="ctr">
                        <a:lnSpc>
                          <a:spcPts val="1300"/>
                        </a:lnSpc>
                        <a:spcAft>
                          <a:spcPts val="0"/>
                        </a:spcAft>
                      </a:pPr>
                      <a:r>
                        <a:rPr lang="en-US" sz="1200" spc="-10">
                          <a:effectLst/>
                        </a:rPr>
                        <a:t>Total</a:t>
                      </a:r>
                      <a:endParaRPr lang="en-US" sz="1400">
                        <a:effectLst/>
                      </a:endParaRPr>
                    </a:p>
                    <a:p>
                      <a:pPr algn="ctr">
                        <a:lnSpc>
                          <a:spcPts val="1300"/>
                        </a:lnSpc>
                        <a:spcAft>
                          <a:spcPts val="0"/>
                        </a:spcAft>
                      </a:pPr>
                      <a:r>
                        <a:rPr lang="en-US" sz="1200" spc="-10">
                          <a:effectLst/>
                        </a:rPr>
                        <a:t>(n)</a:t>
                      </a:r>
                      <a:endParaRPr lang="en-US" sz="1400" i="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4264050"/>
                  </a:ext>
                </a:extLst>
              </a:tr>
              <a:tr h="260912">
                <a:tc gridSpan="2" vMerge="1">
                  <a:txBody>
                    <a:bodyPr/>
                    <a:lstStyle/>
                    <a:p>
                      <a:endParaRPr lang="en-US"/>
                    </a:p>
                  </a:txBody>
                  <a:tcPr/>
                </a:tc>
                <a:tc hMerge="1" vMerge="1">
                  <a:txBody>
                    <a:bodyPr/>
                    <a:lstStyle/>
                    <a:p>
                      <a:endParaRPr lang="en-US"/>
                    </a:p>
                  </a:txBody>
                  <a:tcPr/>
                </a:tc>
                <a:tc>
                  <a:txBody>
                    <a:bodyPr/>
                    <a:lstStyle/>
                    <a:p>
                      <a:pPr algn="ctr">
                        <a:lnSpc>
                          <a:spcPts val="1300"/>
                        </a:lnSpc>
                        <a:spcAft>
                          <a:spcPts val="0"/>
                        </a:spcAft>
                      </a:pPr>
                      <a:r>
                        <a:rPr lang="en-US" sz="1200" spc="-10">
                          <a:effectLst/>
                        </a:rPr>
                        <a:t>n</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dirty="0">
                          <a:effectLst/>
                        </a:rPr>
                        <a:t>%</a:t>
                      </a:r>
                      <a:endParaRPr lang="en-US" sz="1400" i="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n</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a:t>
                      </a:r>
                      <a:endParaRPr lang="en-US" sz="1400" i="1">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3882290308"/>
                  </a:ext>
                </a:extLst>
              </a:tr>
              <a:tr h="260912">
                <a:tc>
                  <a:txBody>
                    <a:bodyPr/>
                    <a:lstStyle/>
                    <a:p>
                      <a:pPr algn="ctr">
                        <a:lnSpc>
                          <a:spcPts val="1300"/>
                        </a:lnSpc>
                        <a:spcAft>
                          <a:spcPts val="0"/>
                        </a:spcAft>
                      </a:pPr>
                      <a:r>
                        <a:rPr lang="en-US" sz="1200" spc="-10">
                          <a:effectLst/>
                        </a:rPr>
                        <a:t>1</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R/S ratio &gt; 1</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13</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dirty="0">
                          <a:effectLst/>
                        </a:rPr>
                        <a:t>76.5</a:t>
                      </a:r>
                      <a:endParaRPr lang="en-US" sz="1400" i="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14</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25.5</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27</a:t>
                      </a:r>
                      <a:endParaRPr lang="en-US" sz="1400" i="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91458372"/>
                  </a:ext>
                </a:extLst>
              </a:tr>
              <a:tr h="247594">
                <a:tc rowSpan="2">
                  <a:txBody>
                    <a:bodyPr/>
                    <a:lstStyle/>
                    <a:p>
                      <a:pPr algn="ctr">
                        <a:lnSpc>
                          <a:spcPts val="1300"/>
                        </a:lnSpc>
                        <a:spcAft>
                          <a:spcPts val="0"/>
                        </a:spcAft>
                      </a:pPr>
                      <a:r>
                        <a:rPr lang="en-US" sz="1200" spc="-10">
                          <a:effectLst/>
                        </a:rPr>
                        <a:t> </a:t>
                      </a:r>
                      <a:endParaRPr lang="en-US" sz="1400">
                        <a:effectLst/>
                      </a:endParaRPr>
                    </a:p>
                    <a:p>
                      <a:pPr algn="ctr">
                        <a:lnSpc>
                          <a:spcPts val="1300"/>
                        </a:lnSpc>
                        <a:spcAft>
                          <a:spcPts val="0"/>
                        </a:spcAft>
                      </a:pPr>
                      <a:r>
                        <a:rPr lang="en-US" sz="1200" spc="-10">
                          <a:effectLst/>
                        </a:rPr>
                        <a:t>2</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R/S ratio &lt; 1</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2</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11.8</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34</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61.8</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36</a:t>
                      </a:r>
                      <a:endParaRPr lang="en-US" sz="1400" i="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66462702"/>
                  </a:ext>
                </a:extLst>
              </a:tr>
              <a:tr h="251226">
                <a:tc vMerge="1">
                  <a:txBody>
                    <a:bodyPr/>
                    <a:lstStyle/>
                    <a:p>
                      <a:endParaRPr lang="en-US"/>
                    </a:p>
                  </a:txBody>
                  <a:tcPr/>
                </a:tc>
                <a:tc>
                  <a:txBody>
                    <a:bodyPr/>
                    <a:lstStyle/>
                    <a:p>
                      <a:pPr algn="ctr">
                        <a:lnSpc>
                          <a:spcPts val="1300"/>
                        </a:lnSpc>
                        <a:spcAft>
                          <a:spcPts val="0"/>
                        </a:spcAft>
                      </a:pPr>
                      <a:r>
                        <a:rPr lang="en-US" sz="1200" spc="-10">
                          <a:effectLst/>
                        </a:rPr>
                        <a:t>QRS: R morphology</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2</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11.8</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7</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12.7</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9</a:t>
                      </a:r>
                      <a:endParaRPr lang="en-US" sz="1400" i="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3701649"/>
                  </a:ext>
                </a:extLst>
              </a:tr>
              <a:tr h="255464">
                <a:tc gridSpan="2">
                  <a:txBody>
                    <a:bodyPr/>
                    <a:lstStyle/>
                    <a:p>
                      <a:pPr algn="ctr">
                        <a:lnSpc>
                          <a:spcPts val="1300"/>
                        </a:lnSpc>
                        <a:spcAft>
                          <a:spcPts val="0"/>
                        </a:spcAft>
                      </a:pPr>
                      <a:r>
                        <a:rPr lang="en-US" sz="1200" spc="-10">
                          <a:effectLst/>
                        </a:rPr>
                        <a:t>Total (n):</a:t>
                      </a:r>
                      <a:endParaRPr lang="en-US" sz="1400" i="1">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algn="ctr">
                        <a:lnSpc>
                          <a:spcPts val="1300"/>
                        </a:lnSpc>
                        <a:spcAft>
                          <a:spcPts val="0"/>
                        </a:spcAft>
                      </a:pPr>
                      <a:r>
                        <a:rPr lang="en-US" sz="1200" spc="-10">
                          <a:effectLst/>
                        </a:rPr>
                        <a:t>17</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 </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55</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a:effectLst/>
                        </a:rPr>
                        <a:t> </a:t>
                      </a:r>
                      <a:endParaRPr lang="en-US" sz="1400" i="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pPr>
                      <a:r>
                        <a:rPr lang="en-US" sz="1200" spc="-10" dirty="0">
                          <a:effectLst/>
                        </a:rPr>
                        <a:t>72</a:t>
                      </a:r>
                      <a:endParaRPr lang="en-US" sz="1400" i="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92073175"/>
                  </a:ext>
                </a:extLst>
              </a:tr>
            </a:tbl>
          </a:graphicData>
        </a:graphic>
      </p:graphicFrame>
      <p:sp>
        <p:nvSpPr>
          <p:cNvPr id="11" name="TextBox 10"/>
          <p:cNvSpPr txBox="1"/>
          <p:nvPr/>
        </p:nvSpPr>
        <p:spPr>
          <a:xfrm>
            <a:off x="10832538" y="39865775"/>
            <a:ext cx="9484287" cy="738664"/>
          </a:xfrm>
          <a:prstGeom prst="rect">
            <a:avLst/>
          </a:prstGeom>
          <a:noFill/>
        </p:spPr>
        <p:txBody>
          <a:bodyPr wrap="square" rtlCol="0">
            <a:spAutoFit/>
          </a:bodyPr>
          <a:lstStyle/>
          <a:p>
            <a:pPr algn="ctr"/>
            <a:endParaRPr lang="en-US" sz="1400" b="1" i="1" dirty="0" smtClean="0">
              <a:latin typeface="Arial" panose="020B0604020202020204" pitchFamily="34" charset="0"/>
              <a:cs typeface="Arial" panose="020B0604020202020204" pitchFamily="34" charset="0"/>
            </a:endParaRPr>
          </a:p>
          <a:p>
            <a:pPr algn="ctr"/>
            <a:r>
              <a:rPr lang="en-US" sz="1400" b="1" i="1" dirty="0" err="1" smtClean="0">
                <a:latin typeface="Arial" panose="020B0604020202020204" pitchFamily="34" charset="0"/>
                <a:cs typeface="Arial" panose="020B0604020202020204" pitchFamily="34" charset="0"/>
              </a:rPr>
              <a:t>Fig.4</a:t>
            </a:r>
            <a:r>
              <a:rPr lang="en-US" sz="1400" b="1" i="1" dirty="0" smtClean="0">
                <a:latin typeface="Arial" panose="020B0604020202020204" pitchFamily="34" charset="0"/>
                <a:cs typeface="Arial" panose="020B0604020202020204" pitchFamily="34" charset="0"/>
              </a:rPr>
              <a:t>-1</a:t>
            </a:r>
            <a:r>
              <a:rPr lang="en-US" sz="1400" b="1" i="1"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ECG</a:t>
            </a:r>
            <a:r>
              <a:rPr lang="en-US" sz="1400" dirty="0">
                <a:latin typeface="Arial" panose="020B0604020202020204" pitchFamily="34" charset="0"/>
                <a:cs typeface="Arial" panose="020B0604020202020204" pitchFamily="34" charset="0"/>
              </a:rPr>
              <a:t> of </a:t>
            </a:r>
            <a:r>
              <a:rPr lang="en-US" sz="1400" dirty="0" err="1">
                <a:latin typeface="Arial" panose="020B0604020202020204" pitchFamily="34" charset="0"/>
                <a:cs typeface="Arial" panose="020B0604020202020204" pitchFamily="34" charset="0"/>
              </a:rPr>
              <a:t>midseptal</a:t>
            </a:r>
            <a:r>
              <a:rPr lang="en-US" sz="1400" dirty="0">
                <a:latin typeface="Arial" panose="020B0604020202020204" pitchFamily="34" charset="0"/>
                <a:cs typeface="Arial" panose="020B0604020202020204" pitchFamily="34" charset="0"/>
              </a:rPr>
              <a:t> AP on 11/3/2016 (Male 35 years of age</a:t>
            </a:r>
            <a:r>
              <a:rPr lang="vi-VN"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Negative</a:t>
            </a:r>
            <a:r>
              <a:rPr lang="vi-VN" sz="1400" dirty="0">
                <a:latin typeface="Arial" panose="020B0604020202020204" pitchFamily="34" charset="0"/>
                <a:cs typeface="Arial" panose="020B0604020202020204" pitchFamily="34" charset="0"/>
              </a:rPr>
              <a:t> delta wave in V1</a:t>
            </a:r>
            <a:r>
              <a:rPr lang="en-US" sz="1400" dirty="0">
                <a:latin typeface="Arial" panose="020B0604020202020204" pitchFamily="34" charset="0"/>
                <a:cs typeface="Arial" panose="020B0604020202020204" pitchFamily="34" charset="0"/>
              </a:rPr>
              <a:t> lead</a:t>
            </a:r>
            <a:r>
              <a:rPr lang="vi-VN" sz="1400" dirty="0">
                <a:latin typeface="Arial" panose="020B0604020202020204" pitchFamily="34" charset="0"/>
                <a:cs typeface="Arial" panose="020B0604020202020204" pitchFamily="34" charset="0"/>
              </a:rPr>
              <a:t>, QRS</a:t>
            </a:r>
            <a:r>
              <a:rPr lang="en-US" sz="1400" dirty="0">
                <a:latin typeface="Arial" panose="020B0604020202020204" pitchFamily="34" charset="0"/>
                <a:cs typeface="Arial" panose="020B0604020202020204" pitchFamily="34" charset="0"/>
              </a:rPr>
              <a:t> complex transition </a:t>
            </a:r>
            <a:r>
              <a:rPr lang="vi-VN" sz="1400" dirty="0">
                <a:latin typeface="Arial" panose="020B0604020202020204" pitchFamily="34" charset="0"/>
                <a:cs typeface="Arial" panose="020B0604020202020204" pitchFamily="34" charset="0"/>
              </a:rPr>
              <a:t>in </a:t>
            </a:r>
            <a:r>
              <a:rPr lang="vi-VN" sz="1400" dirty="0" smtClean="0">
                <a:latin typeface="Arial" panose="020B0604020202020204" pitchFamily="34" charset="0"/>
                <a:cs typeface="Arial" panose="020B0604020202020204" pitchFamily="34" charset="0"/>
              </a:rPr>
              <a:t>V1</a:t>
            </a:r>
            <a:r>
              <a:rPr lang="en-US" sz="1400" dirty="0" smtClean="0">
                <a:latin typeface="Arial" panose="020B0604020202020204" pitchFamily="34" charset="0"/>
                <a:cs typeface="Arial" panose="020B0604020202020204" pitchFamily="34" charset="0"/>
              </a:rPr>
              <a:t> lead</a:t>
            </a:r>
            <a:r>
              <a:rPr lang="vi-VN" sz="1400" dirty="0" smtClean="0">
                <a:latin typeface="Arial" panose="020B0604020202020204" pitchFamily="34" charset="0"/>
                <a:cs typeface="Arial" panose="020B0604020202020204" pitchFamily="34" charset="0"/>
              </a:rPr>
              <a:t>, </a:t>
            </a:r>
            <a:r>
              <a:rPr lang="vi-VN" sz="1400" dirty="0">
                <a:latin typeface="Arial" panose="020B0604020202020204" pitchFamily="34" charset="0"/>
                <a:cs typeface="Arial" panose="020B0604020202020204" pitchFamily="34" charset="0"/>
              </a:rPr>
              <a:t>Negative QRS</a:t>
            </a:r>
            <a:r>
              <a:rPr lang="en-US" sz="1400" dirty="0">
                <a:latin typeface="Arial" panose="020B0604020202020204" pitchFamily="34" charset="0"/>
                <a:cs typeface="Arial" panose="020B0604020202020204" pitchFamily="34" charset="0"/>
              </a:rPr>
              <a:t> complex morphology as</a:t>
            </a:r>
            <a:r>
              <a:rPr lang="vi-VN" sz="1400" dirty="0">
                <a:latin typeface="Arial" panose="020B0604020202020204" pitchFamily="34" charset="0"/>
                <a:cs typeface="Arial" panose="020B0604020202020204" pitchFamily="34" charset="0"/>
              </a:rPr>
              <a:t> Qrs in DIII</a:t>
            </a:r>
            <a:r>
              <a:rPr lang="en-US" sz="1400" dirty="0">
                <a:latin typeface="Arial" panose="020B0604020202020204" pitchFamily="34" charset="0"/>
                <a:cs typeface="Arial" panose="020B0604020202020204" pitchFamily="34" charset="0"/>
              </a:rPr>
              <a:t> lead (red cycle</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12" name="Rectangle 270"/>
          <p:cNvSpPr>
            <a:spLocks noChangeArrowheads="1"/>
          </p:cNvSpPr>
          <p:nvPr/>
        </p:nvSpPr>
        <p:spPr bwMode="auto">
          <a:xfrm>
            <a:off x="4233863" y="31848424"/>
            <a:ext cx="1606550" cy="2365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257175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Delta wave polarity in </a:t>
            </a:r>
            <a:r>
              <a:rPr kumimoji="0" lang="en-US" altLang="en-US" sz="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V1</a:t>
            </a:r>
            <a:endParaRPr kumimoji="0" lang="en-US" altLang="en-US" sz="5000" b="0" i="0" u="none" strike="noStrike" cap="none" normalizeH="0" baseline="0" dirty="0" smtClean="0">
              <a:ln>
                <a:noFill/>
              </a:ln>
              <a:solidFill>
                <a:schemeClr val="tx1"/>
              </a:solidFill>
              <a:effectLst/>
              <a:latin typeface="Calibri" panose="020F0502020204030204" pitchFamily="34" charset="0"/>
            </a:endParaRPr>
          </a:p>
        </p:txBody>
      </p:sp>
      <p:sp>
        <p:nvSpPr>
          <p:cNvPr id="13" name="Rectangle 269"/>
          <p:cNvSpPr>
            <a:spLocks noChangeArrowheads="1"/>
          </p:cNvSpPr>
          <p:nvPr/>
        </p:nvSpPr>
        <p:spPr bwMode="auto">
          <a:xfrm>
            <a:off x="2895601" y="32302449"/>
            <a:ext cx="1462087" cy="2222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257175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Right side: (-) dela wave</a:t>
            </a:r>
            <a:endParaRPr kumimoji="0" lang="en-US" altLang="en-US" sz="5000" b="0" i="0" u="none" strike="noStrike" cap="none" normalizeH="0" baseline="0" smtClean="0">
              <a:ln>
                <a:noFill/>
              </a:ln>
              <a:solidFill>
                <a:schemeClr val="tx1"/>
              </a:solidFill>
              <a:effectLst/>
              <a:latin typeface="Calibri" panose="020F0502020204030204" pitchFamily="34" charset="0"/>
            </a:endParaRPr>
          </a:p>
        </p:txBody>
      </p:sp>
      <p:sp>
        <p:nvSpPr>
          <p:cNvPr id="14" name="Rectangle 268"/>
          <p:cNvSpPr>
            <a:spLocks noChangeArrowheads="1"/>
          </p:cNvSpPr>
          <p:nvPr/>
        </p:nvSpPr>
        <p:spPr bwMode="auto">
          <a:xfrm>
            <a:off x="5675313" y="32316737"/>
            <a:ext cx="1482725" cy="2301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257175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Left side: (+) delta wave</a:t>
            </a:r>
            <a:endParaRPr kumimoji="0" lang="en-US" altLang="en-US" sz="5000" b="0" i="0" u="none" strike="noStrike" cap="none" normalizeH="0" baseline="0" smtClean="0">
              <a:ln>
                <a:noFill/>
              </a:ln>
              <a:solidFill>
                <a:schemeClr val="tx1"/>
              </a:solidFill>
              <a:effectLst/>
              <a:latin typeface="Calibri" panose="020F0502020204030204" pitchFamily="34" charset="0"/>
            </a:endParaRPr>
          </a:p>
        </p:txBody>
      </p:sp>
      <p:sp>
        <p:nvSpPr>
          <p:cNvPr id="15" name="Rectangle 267"/>
          <p:cNvSpPr>
            <a:spLocks noChangeArrowheads="1"/>
          </p:cNvSpPr>
          <p:nvPr/>
        </p:nvSpPr>
        <p:spPr bwMode="auto">
          <a:xfrm>
            <a:off x="2693988" y="32827912"/>
            <a:ext cx="965200" cy="3873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257175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Right free wwall: QRS complex transition at after V1,V2 (V3-V6)</a:t>
            </a:r>
            <a:endParaRPr kumimoji="0" lang="en-US" altLang="en-US" sz="5000" b="0" i="0" u="none" strike="noStrike" cap="none" normalizeH="0" baseline="0" smtClean="0">
              <a:ln>
                <a:noFill/>
              </a:ln>
              <a:solidFill>
                <a:schemeClr val="tx1"/>
              </a:solidFill>
              <a:effectLst/>
              <a:latin typeface="Calibri" panose="020F0502020204030204" pitchFamily="34" charset="0"/>
            </a:endParaRPr>
          </a:p>
        </p:txBody>
      </p:sp>
      <p:sp>
        <p:nvSpPr>
          <p:cNvPr id="16" name="Rectangle 266"/>
          <p:cNvSpPr>
            <a:spLocks noChangeArrowheads="1"/>
          </p:cNvSpPr>
          <p:nvPr/>
        </p:nvSpPr>
        <p:spPr bwMode="auto">
          <a:xfrm>
            <a:off x="3840163" y="32813624"/>
            <a:ext cx="928688" cy="381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257175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Right Septal: QRS complex  transition at V1,V2</a:t>
            </a:r>
            <a:endParaRPr kumimoji="0" lang="en-US" altLang="en-US" sz="5000" b="0" i="0" u="none" strike="noStrike" cap="none" normalizeH="0" baseline="0" smtClean="0">
              <a:ln>
                <a:noFill/>
              </a:ln>
              <a:solidFill>
                <a:schemeClr val="tx1"/>
              </a:solidFill>
              <a:effectLst/>
              <a:latin typeface="Calibri" panose="020F0502020204030204" pitchFamily="34" charset="0"/>
            </a:endParaRPr>
          </a:p>
        </p:txBody>
      </p:sp>
      <p:sp>
        <p:nvSpPr>
          <p:cNvPr id="18" name="Rectangle 265"/>
          <p:cNvSpPr>
            <a:spLocks noChangeArrowheads="1"/>
          </p:cNvSpPr>
          <p:nvPr/>
        </p:nvSpPr>
        <p:spPr bwMode="auto">
          <a:xfrm>
            <a:off x="5357813" y="32805687"/>
            <a:ext cx="879475" cy="381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257175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Left Septal: QRS complex  transition at V1,V2</a:t>
            </a:r>
            <a:endParaRPr kumimoji="0" lang="en-US" altLang="en-US" sz="2800" b="0" i="0" u="none" strike="noStrike" cap="none" normalizeH="0" baseline="0" smtClean="0">
              <a:ln>
                <a:noFill/>
              </a:ln>
              <a:solidFill>
                <a:schemeClr val="tx1"/>
              </a:solidFill>
              <a:effectLst/>
              <a:latin typeface="Calibri" panose="020F0502020204030204" pitchFamily="34" charset="0"/>
            </a:endParaRPr>
          </a:p>
          <a:p>
            <a:pPr marL="0" marR="0" lvl="0" indent="0" algn="l" defTabSz="2571750" rtl="0" eaLnBrk="0" fontAlgn="base" latinLnBrk="0" hangingPunct="0">
              <a:lnSpc>
                <a:spcPct val="100000"/>
              </a:lnSpc>
              <a:spcBef>
                <a:spcPct val="0"/>
              </a:spcBef>
              <a:spcAft>
                <a:spcPct val="0"/>
              </a:spcAft>
              <a:buClrTx/>
              <a:buSzTx/>
              <a:buFontTx/>
              <a:buNone/>
              <a:tabLst/>
            </a:pPr>
            <a:endParaRPr kumimoji="0" lang="en-US" altLang="en-US" sz="5000" b="0" i="0" u="none" strike="noStrike" cap="none" normalizeH="0" baseline="0" smtClean="0">
              <a:ln>
                <a:noFill/>
              </a:ln>
              <a:solidFill>
                <a:schemeClr val="tx1"/>
              </a:solidFill>
              <a:effectLst/>
              <a:latin typeface="Calibri" panose="020F0502020204030204" pitchFamily="34" charset="0"/>
            </a:endParaRPr>
          </a:p>
        </p:txBody>
      </p:sp>
      <p:sp>
        <p:nvSpPr>
          <p:cNvPr id="19" name="Rectangle 264"/>
          <p:cNvSpPr>
            <a:spLocks noChangeArrowheads="1"/>
          </p:cNvSpPr>
          <p:nvPr/>
        </p:nvSpPr>
        <p:spPr bwMode="auto">
          <a:xfrm>
            <a:off x="6445251" y="32805687"/>
            <a:ext cx="1100137" cy="3889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257175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Left free wwall: QRS complex transition at after V1,V2 (V3-V6) or before V1</a:t>
            </a:r>
            <a:endParaRPr kumimoji="0" lang="en-US" altLang="en-US" sz="2800" b="0" i="0" u="none" strike="noStrike" cap="none" normalizeH="0" baseline="0" smtClean="0">
              <a:ln>
                <a:noFill/>
              </a:ln>
              <a:solidFill>
                <a:schemeClr val="tx1"/>
              </a:solidFill>
              <a:effectLst/>
              <a:latin typeface="Calibri" panose="020F0502020204030204" pitchFamily="34" charset="0"/>
            </a:endParaRPr>
          </a:p>
          <a:p>
            <a:pPr marL="0" marR="0" lvl="0" indent="0" algn="l" defTabSz="2571750" rtl="0" eaLnBrk="0" fontAlgn="base" latinLnBrk="0" hangingPunct="0">
              <a:lnSpc>
                <a:spcPct val="100000"/>
              </a:lnSpc>
              <a:spcBef>
                <a:spcPct val="0"/>
              </a:spcBef>
              <a:spcAft>
                <a:spcPct val="0"/>
              </a:spcAft>
              <a:buClrTx/>
              <a:buSzTx/>
              <a:buFontTx/>
              <a:buNone/>
              <a:tabLst/>
            </a:pPr>
            <a:endParaRPr kumimoji="0" lang="en-US" altLang="en-US" sz="5000" b="0" i="0" u="none" strike="noStrike" cap="none" normalizeH="0" baseline="0" smtClean="0">
              <a:ln>
                <a:noFill/>
              </a:ln>
              <a:solidFill>
                <a:schemeClr val="tx1"/>
              </a:solidFill>
              <a:effectLst/>
              <a:latin typeface="Calibri" panose="020F0502020204030204" pitchFamily="34" charset="0"/>
            </a:endParaRPr>
          </a:p>
        </p:txBody>
      </p:sp>
      <p:sp>
        <p:nvSpPr>
          <p:cNvPr id="20" name="Rectangle 263"/>
          <p:cNvSpPr>
            <a:spLocks noChangeArrowheads="1"/>
          </p:cNvSpPr>
          <p:nvPr/>
        </p:nvSpPr>
        <p:spPr bwMode="auto">
          <a:xfrm>
            <a:off x="2420938" y="33497837"/>
            <a:ext cx="784225" cy="4683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257175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RAL: (+) delta wave and (+) QRS complex in at least 2/3 inferior lead</a:t>
            </a:r>
            <a:endParaRPr kumimoji="0" lang="en-US" altLang="en-US" sz="5000" b="0" i="0" u="none" strike="noStrike" cap="none" normalizeH="0" baseline="0" smtClean="0">
              <a:ln>
                <a:noFill/>
              </a:ln>
              <a:solidFill>
                <a:schemeClr val="tx1"/>
              </a:solidFill>
              <a:effectLst/>
              <a:latin typeface="Calibri" panose="020F0502020204030204" pitchFamily="34" charset="0"/>
            </a:endParaRPr>
          </a:p>
        </p:txBody>
      </p:sp>
      <p:sp>
        <p:nvSpPr>
          <p:cNvPr id="21" name="Rectangle 262"/>
          <p:cNvSpPr>
            <a:spLocks noChangeArrowheads="1"/>
          </p:cNvSpPr>
          <p:nvPr/>
        </p:nvSpPr>
        <p:spPr bwMode="auto">
          <a:xfrm>
            <a:off x="2830513" y="34096324"/>
            <a:ext cx="914400" cy="381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257175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RPL: (-) delta wave and (-) QRS complex in at least 2/3 inferior</a:t>
            </a:r>
            <a:endParaRPr kumimoji="0" lang="en-US" altLang="en-US" sz="2800" b="0" i="0" u="none" strike="noStrike" cap="none" normalizeH="0" baseline="0" smtClean="0">
              <a:ln>
                <a:noFill/>
              </a:ln>
              <a:solidFill>
                <a:schemeClr val="tx1"/>
              </a:solidFill>
              <a:effectLst/>
              <a:latin typeface="Calibri" panose="020F0502020204030204" pitchFamily="34" charset="0"/>
            </a:endParaRPr>
          </a:p>
          <a:p>
            <a:pPr marL="0" marR="0" lvl="0" indent="0" algn="l" defTabSz="2571750" rtl="0" eaLnBrk="0" fontAlgn="base" latinLnBrk="0" hangingPunct="0">
              <a:lnSpc>
                <a:spcPct val="100000"/>
              </a:lnSpc>
              <a:spcBef>
                <a:spcPct val="0"/>
              </a:spcBef>
              <a:spcAft>
                <a:spcPct val="0"/>
              </a:spcAft>
              <a:buClrTx/>
              <a:buSzTx/>
              <a:buFontTx/>
              <a:buNone/>
              <a:tabLst/>
            </a:pPr>
            <a:endParaRPr kumimoji="0" lang="en-US" altLang="en-US" sz="5000" b="0" i="0" u="none" strike="noStrike" cap="none" normalizeH="0" baseline="0" smtClean="0">
              <a:ln>
                <a:noFill/>
              </a:ln>
              <a:solidFill>
                <a:schemeClr val="tx1"/>
              </a:solidFill>
              <a:effectLst/>
              <a:latin typeface="Calibri" panose="020F0502020204030204" pitchFamily="34" charset="0"/>
            </a:endParaRPr>
          </a:p>
        </p:txBody>
      </p:sp>
      <p:sp>
        <p:nvSpPr>
          <p:cNvPr id="22" name="Rectangle 261"/>
          <p:cNvSpPr>
            <a:spLocks noChangeArrowheads="1"/>
          </p:cNvSpPr>
          <p:nvPr/>
        </p:nvSpPr>
        <p:spPr bwMode="auto">
          <a:xfrm>
            <a:off x="6200776" y="33447037"/>
            <a:ext cx="719137" cy="4905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257175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LAL: (+) delta wave in at least 2/3 inferior lead, R/S &gt; 1 in V1</a:t>
            </a:r>
            <a:endParaRPr kumimoji="0" lang="en-US" altLang="en-US" sz="5000" b="0" i="0" u="none" strike="noStrike" cap="none" normalizeH="0" baseline="0" smtClean="0">
              <a:ln>
                <a:noFill/>
              </a:ln>
              <a:solidFill>
                <a:schemeClr val="tx1"/>
              </a:solidFill>
              <a:effectLst/>
              <a:latin typeface="Calibri" panose="020F0502020204030204" pitchFamily="34" charset="0"/>
            </a:endParaRPr>
          </a:p>
        </p:txBody>
      </p:sp>
      <p:sp>
        <p:nvSpPr>
          <p:cNvPr id="23" name="Rectangle 260"/>
          <p:cNvSpPr>
            <a:spLocks noChangeArrowheads="1"/>
          </p:cNvSpPr>
          <p:nvPr/>
        </p:nvSpPr>
        <p:spPr bwMode="auto">
          <a:xfrm>
            <a:off x="3408363" y="33518474"/>
            <a:ext cx="798513" cy="4762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257175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RL: (-) delta wave and (+) QRS complex in at least 2/3 inferior lead</a:t>
            </a:r>
            <a:endParaRPr kumimoji="0" lang="en-US" altLang="en-US" sz="5000" b="0" i="0" u="none" strike="noStrike" cap="none" normalizeH="0" baseline="0" smtClean="0">
              <a:ln>
                <a:noFill/>
              </a:ln>
              <a:solidFill>
                <a:schemeClr val="tx1"/>
              </a:solidFill>
              <a:effectLst/>
              <a:latin typeface="Calibri" panose="020F0502020204030204" pitchFamily="34" charset="0"/>
            </a:endParaRPr>
          </a:p>
        </p:txBody>
      </p:sp>
      <p:sp>
        <p:nvSpPr>
          <p:cNvPr id="25" name="Rectangle 259"/>
          <p:cNvSpPr>
            <a:spLocks noChangeArrowheads="1"/>
          </p:cNvSpPr>
          <p:nvPr/>
        </p:nvSpPr>
        <p:spPr bwMode="auto">
          <a:xfrm>
            <a:off x="6661151" y="34042349"/>
            <a:ext cx="755650" cy="3905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257175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LPL: (-) delta wave in at least 2/3 inferior lead</a:t>
            </a:r>
            <a:endParaRPr kumimoji="0" lang="en-US" altLang="en-US" sz="2800" b="0" i="0" u="none" strike="noStrike" cap="none" normalizeH="0" baseline="0" smtClean="0">
              <a:ln>
                <a:noFill/>
              </a:ln>
              <a:solidFill>
                <a:schemeClr val="tx1"/>
              </a:solidFill>
              <a:effectLst/>
              <a:latin typeface="Calibri" panose="020F0502020204030204" pitchFamily="34" charset="0"/>
            </a:endParaRPr>
          </a:p>
          <a:p>
            <a:pPr marL="0" marR="0" lvl="0" indent="0" algn="l" defTabSz="2571750" rtl="0" eaLnBrk="0" fontAlgn="base" latinLnBrk="0" hangingPunct="0">
              <a:lnSpc>
                <a:spcPct val="100000"/>
              </a:lnSpc>
              <a:spcBef>
                <a:spcPct val="0"/>
              </a:spcBef>
              <a:spcAft>
                <a:spcPct val="0"/>
              </a:spcAft>
              <a:buClrTx/>
              <a:buSzTx/>
              <a:buFontTx/>
              <a:buNone/>
              <a:tabLst/>
            </a:pPr>
            <a:endParaRPr kumimoji="0" lang="en-US" altLang="en-US" sz="5000" b="0" i="0" u="none" strike="noStrike" cap="none" normalizeH="0" baseline="0" smtClean="0">
              <a:ln>
                <a:noFill/>
              </a:ln>
              <a:solidFill>
                <a:schemeClr val="tx1"/>
              </a:solidFill>
              <a:effectLst/>
              <a:latin typeface="Calibri" panose="020F0502020204030204" pitchFamily="34" charset="0"/>
            </a:endParaRPr>
          </a:p>
        </p:txBody>
      </p:sp>
      <p:sp>
        <p:nvSpPr>
          <p:cNvPr id="26" name="Rectangle 258"/>
          <p:cNvSpPr>
            <a:spLocks noChangeArrowheads="1"/>
          </p:cNvSpPr>
          <p:nvPr/>
        </p:nvSpPr>
        <p:spPr bwMode="auto">
          <a:xfrm>
            <a:off x="7050088" y="33447037"/>
            <a:ext cx="708025" cy="4762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257175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LL: (+) delta wave in at least 2/3 inferior lead, R/S &lt; 1 or R</a:t>
            </a:r>
            <a:endParaRPr kumimoji="0" lang="en-US" altLang="en-US" sz="5000" b="0" i="0" u="none" strike="noStrike" cap="none" normalizeH="0" baseline="0" smtClean="0">
              <a:ln>
                <a:noFill/>
              </a:ln>
              <a:solidFill>
                <a:schemeClr val="tx1"/>
              </a:solidFill>
              <a:effectLst/>
              <a:latin typeface="Calibri" panose="020F0502020204030204" pitchFamily="34" charset="0"/>
            </a:endParaRPr>
          </a:p>
        </p:txBody>
      </p:sp>
      <p:sp>
        <p:nvSpPr>
          <p:cNvPr id="27" name="Rectangle 257"/>
          <p:cNvSpPr>
            <a:spLocks noChangeArrowheads="1"/>
          </p:cNvSpPr>
          <p:nvPr/>
        </p:nvSpPr>
        <p:spPr bwMode="auto">
          <a:xfrm>
            <a:off x="4402138" y="33483549"/>
            <a:ext cx="768350" cy="4820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257175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RAS: (+) delta wave in at least 2/3 inferior lead, no </a:t>
            </a:r>
            <a:r>
              <a:rPr kumimoji="0" lang="en-US" altLang="en-US" sz="6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Qrs</a:t>
            </a:r>
            <a:r>
              <a:rPr kumimoji="0" lang="en-US" altLang="en-US" sz="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 inferior</a:t>
            </a:r>
            <a:endParaRPr kumimoji="0" lang="en-US" altLang="en-US" sz="5000" b="0" i="0" u="none" strike="noStrike" cap="none" normalizeH="0" baseline="0" dirty="0" smtClean="0">
              <a:ln>
                <a:noFill/>
              </a:ln>
              <a:solidFill>
                <a:schemeClr val="tx1"/>
              </a:solidFill>
              <a:effectLst/>
              <a:latin typeface="Calibri" panose="020F0502020204030204" pitchFamily="34" charset="0"/>
            </a:endParaRPr>
          </a:p>
        </p:txBody>
      </p:sp>
      <p:sp>
        <p:nvSpPr>
          <p:cNvPr id="28" name="Rectangle 256"/>
          <p:cNvSpPr>
            <a:spLocks noChangeArrowheads="1"/>
          </p:cNvSpPr>
          <p:nvPr/>
        </p:nvSpPr>
        <p:spPr bwMode="auto">
          <a:xfrm>
            <a:off x="4390055" y="34055049"/>
            <a:ext cx="783642" cy="460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257175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RPS: (-) delta wave in at least 2/3 inferior lead, no </a:t>
            </a:r>
            <a:r>
              <a:rPr kumimoji="0" lang="en-US" altLang="en-US" sz="6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Qrs</a:t>
            </a:r>
            <a:r>
              <a:rPr kumimoji="0" lang="en-US" altLang="en-US" sz="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 inferior</a:t>
            </a:r>
            <a:endParaRPr kumimoji="0" lang="en-US" altLang="en-US" sz="2800" b="0" i="0" u="none" strike="noStrike" cap="none" normalizeH="0" baseline="0" dirty="0" smtClean="0">
              <a:ln>
                <a:noFill/>
              </a:ln>
              <a:solidFill>
                <a:schemeClr val="tx1"/>
              </a:solidFill>
              <a:effectLst/>
              <a:latin typeface="Calibri" panose="020F0502020204030204" pitchFamily="34" charset="0"/>
            </a:endParaRPr>
          </a:p>
          <a:p>
            <a:pPr marL="0" marR="0" lvl="0" indent="0" algn="l" defTabSz="2571750" rtl="0" eaLnBrk="0" fontAlgn="base" latinLnBrk="0" hangingPunct="0">
              <a:lnSpc>
                <a:spcPct val="100000"/>
              </a:lnSpc>
              <a:spcBef>
                <a:spcPct val="0"/>
              </a:spcBef>
              <a:spcAft>
                <a:spcPct val="0"/>
              </a:spcAft>
              <a:buClrTx/>
              <a:buSzTx/>
              <a:buFontTx/>
              <a:buNone/>
              <a:tabLst/>
            </a:pPr>
            <a:endParaRPr kumimoji="0" lang="en-US" altLang="en-US" sz="5000" b="0" i="0" u="none" strike="noStrike" cap="none" normalizeH="0" baseline="0" dirty="0" smtClean="0">
              <a:ln>
                <a:noFill/>
              </a:ln>
              <a:solidFill>
                <a:schemeClr val="tx1"/>
              </a:solidFill>
              <a:effectLst/>
              <a:latin typeface="Calibri" panose="020F0502020204030204" pitchFamily="34" charset="0"/>
            </a:endParaRPr>
          </a:p>
        </p:txBody>
      </p:sp>
      <p:sp>
        <p:nvSpPr>
          <p:cNvPr id="29" name="Rectangle 255"/>
          <p:cNvSpPr>
            <a:spLocks noChangeArrowheads="1"/>
          </p:cNvSpPr>
          <p:nvPr/>
        </p:nvSpPr>
        <p:spPr bwMode="auto">
          <a:xfrm>
            <a:off x="5259448" y="33503450"/>
            <a:ext cx="784225" cy="46904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257175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RMS: (+)/(-) delta wave in at least 2/3 inferior, </a:t>
            </a:r>
            <a:r>
              <a:rPr kumimoji="0" lang="en-US" altLang="en-US" sz="6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Qrs</a:t>
            </a:r>
            <a:r>
              <a:rPr kumimoji="0" lang="en-US" altLang="en-US" sz="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 inferior</a:t>
            </a:r>
            <a:endParaRPr kumimoji="0" lang="en-US" altLang="en-US" sz="2800" b="0" i="0" u="none" strike="noStrike" cap="none" normalizeH="0" baseline="0" dirty="0" smtClean="0">
              <a:ln>
                <a:noFill/>
              </a:ln>
              <a:solidFill>
                <a:schemeClr val="tx1"/>
              </a:solidFill>
              <a:effectLst/>
              <a:latin typeface="Calibri" panose="020F0502020204030204" pitchFamily="34" charset="0"/>
            </a:endParaRPr>
          </a:p>
          <a:p>
            <a:pPr marL="0" marR="0" lvl="0" indent="0" algn="l" defTabSz="2571750" rtl="0" eaLnBrk="0" fontAlgn="base" latinLnBrk="0" hangingPunct="0">
              <a:lnSpc>
                <a:spcPct val="100000"/>
              </a:lnSpc>
              <a:spcBef>
                <a:spcPct val="0"/>
              </a:spcBef>
              <a:spcAft>
                <a:spcPct val="0"/>
              </a:spcAft>
              <a:buClrTx/>
              <a:buSzTx/>
              <a:buFontTx/>
              <a:buNone/>
              <a:tabLst/>
            </a:pPr>
            <a:endParaRPr kumimoji="0" lang="en-US" altLang="en-US" sz="5000" b="0" i="0" u="none" strike="noStrike" cap="none" normalizeH="0" baseline="0" dirty="0" smtClean="0">
              <a:ln>
                <a:noFill/>
              </a:ln>
              <a:solidFill>
                <a:schemeClr val="tx1"/>
              </a:solidFill>
              <a:effectLst/>
              <a:latin typeface="Calibri" panose="020F0502020204030204" pitchFamily="34" charset="0"/>
            </a:endParaRPr>
          </a:p>
        </p:txBody>
      </p:sp>
      <p:sp>
        <p:nvSpPr>
          <p:cNvPr id="30" name="AutoShape 254"/>
          <p:cNvSpPr>
            <a:spLocks noChangeShapeType="1"/>
          </p:cNvSpPr>
          <p:nvPr/>
        </p:nvSpPr>
        <p:spPr bwMode="auto">
          <a:xfrm flipH="1">
            <a:off x="3644901" y="32100837"/>
            <a:ext cx="1187450" cy="17303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AutoShape 253"/>
          <p:cNvSpPr>
            <a:spLocks noChangeShapeType="1"/>
          </p:cNvSpPr>
          <p:nvPr/>
        </p:nvSpPr>
        <p:spPr bwMode="auto">
          <a:xfrm>
            <a:off x="5062538" y="32115124"/>
            <a:ext cx="1281113" cy="1651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0" name="AutoShape 252"/>
          <p:cNvSpPr>
            <a:spLocks noChangeShapeType="1"/>
          </p:cNvSpPr>
          <p:nvPr/>
        </p:nvSpPr>
        <p:spPr bwMode="auto">
          <a:xfrm flipH="1">
            <a:off x="3046413" y="32561212"/>
            <a:ext cx="511175" cy="2301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1" name="AutoShape 251"/>
          <p:cNvSpPr>
            <a:spLocks noChangeShapeType="1"/>
          </p:cNvSpPr>
          <p:nvPr/>
        </p:nvSpPr>
        <p:spPr bwMode="auto">
          <a:xfrm>
            <a:off x="3744913" y="32546924"/>
            <a:ext cx="525463" cy="2238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2" name="AutoShape 250"/>
          <p:cNvSpPr>
            <a:spLocks noChangeShapeType="1"/>
          </p:cNvSpPr>
          <p:nvPr/>
        </p:nvSpPr>
        <p:spPr bwMode="auto">
          <a:xfrm flipH="1">
            <a:off x="5862638" y="32575499"/>
            <a:ext cx="488950" cy="20161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3" name="AutoShape 249"/>
          <p:cNvSpPr>
            <a:spLocks noChangeShapeType="1"/>
          </p:cNvSpPr>
          <p:nvPr/>
        </p:nvSpPr>
        <p:spPr bwMode="auto">
          <a:xfrm>
            <a:off x="6465888" y="32575499"/>
            <a:ext cx="533400" cy="1936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4" name="AutoShape 248"/>
          <p:cNvSpPr>
            <a:spLocks noChangeShapeType="1"/>
          </p:cNvSpPr>
          <p:nvPr/>
        </p:nvSpPr>
        <p:spPr bwMode="auto">
          <a:xfrm flipH="1">
            <a:off x="2801938" y="33223199"/>
            <a:ext cx="425450" cy="2746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5" name="AutoShape 247"/>
          <p:cNvSpPr>
            <a:spLocks noChangeShapeType="1"/>
          </p:cNvSpPr>
          <p:nvPr/>
        </p:nvSpPr>
        <p:spPr bwMode="auto">
          <a:xfrm>
            <a:off x="3328988" y="33231137"/>
            <a:ext cx="466725" cy="2667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6" name="AutoShape 246"/>
          <p:cNvSpPr>
            <a:spLocks noChangeShapeType="1"/>
          </p:cNvSpPr>
          <p:nvPr/>
        </p:nvSpPr>
        <p:spPr bwMode="auto">
          <a:xfrm>
            <a:off x="3284538" y="33259712"/>
            <a:ext cx="28575" cy="8191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7" name="AutoShape 245"/>
          <p:cNvSpPr>
            <a:spLocks noChangeShapeType="1"/>
          </p:cNvSpPr>
          <p:nvPr/>
        </p:nvSpPr>
        <p:spPr bwMode="auto">
          <a:xfrm>
            <a:off x="7115176" y="33231137"/>
            <a:ext cx="415925" cy="1873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8" name="AutoShape 244"/>
          <p:cNvSpPr>
            <a:spLocks noChangeShapeType="1"/>
          </p:cNvSpPr>
          <p:nvPr/>
        </p:nvSpPr>
        <p:spPr bwMode="auto">
          <a:xfrm flipH="1">
            <a:off x="6553201" y="33223199"/>
            <a:ext cx="323850" cy="2095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9" name="AutoShape 243"/>
          <p:cNvSpPr>
            <a:spLocks noChangeShapeType="1"/>
          </p:cNvSpPr>
          <p:nvPr/>
        </p:nvSpPr>
        <p:spPr bwMode="auto">
          <a:xfrm>
            <a:off x="6985001" y="33223199"/>
            <a:ext cx="0" cy="8191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0" name="AutoShape 242"/>
          <p:cNvSpPr>
            <a:spLocks noChangeShapeType="1"/>
          </p:cNvSpPr>
          <p:nvPr/>
        </p:nvSpPr>
        <p:spPr bwMode="auto">
          <a:xfrm>
            <a:off x="4510088" y="33194624"/>
            <a:ext cx="979488" cy="2730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1" name="AutoShape 241"/>
          <p:cNvSpPr>
            <a:spLocks noChangeShapeType="1"/>
          </p:cNvSpPr>
          <p:nvPr/>
        </p:nvSpPr>
        <p:spPr bwMode="auto">
          <a:xfrm>
            <a:off x="4451351" y="33245424"/>
            <a:ext cx="330200" cy="2222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2" name="AutoShape 240"/>
          <p:cNvSpPr>
            <a:spLocks noChangeShapeType="1"/>
          </p:cNvSpPr>
          <p:nvPr/>
        </p:nvSpPr>
        <p:spPr bwMode="auto">
          <a:xfrm>
            <a:off x="4266546" y="33202562"/>
            <a:ext cx="22225" cy="118903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3" name="AutoShape 239"/>
          <p:cNvSpPr>
            <a:spLocks noChangeShapeType="1"/>
          </p:cNvSpPr>
          <p:nvPr/>
        </p:nvSpPr>
        <p:spPr bwMode="auto">
          <a:xfrm>
            <a:off x="6107113" y="33202562"/>
            <a:ext cx="14288" cy="120173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4" name="AutoShape 238"/>
          <p:cNvSpPr>
            <a:spLocks noChangeShapeType="1"/>
          </p:cNvSpPr>
          <p:nvPr/>
        </p:nvSpPr>
        <p:spPr bwMode="auto">
          <a:xfrm>
            <a:off x="4277658" y="34391598"/>
            <a:ext cx="124480" cy="4571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5" name="AutoShape 237"/>
          <p:cNvSpPr>
            <a:spLocks noChangeShapeType="1"/>
          </p:cNvSpPr>
          <p:nvPr/>
        </p:nvSpPr>
        <p:spPr bwMode="auto">
          <a:xfrm flipH="1">
            <a:off x="5981700" y="34404298"/>
            <a:ext cx="117474" cy="4571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6" name="AutoShape 236"/>
          <p:cNvSpPr>
            <a:spLocks noChangeArrowheads="1"/>
          </p:cNvSpPr>
          <p:nvPr/>
        </p:nvSpPr>
        <p:spPr bwMode="auto">
          <a:xfrm>
            <a:off x="3752851" y="32027812"/>
            <a:ext cx="517525" cy="2460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257175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Step 1</a:t>
            </a:r>
            <a:endParaRPr kumimoji="0" lang="en-US" altLang="en-US" sz="5000" b="0" i="0" u="none" strike="noStrike" cap="none" normalizeH="0" baseline="0" smtClean="0">
              <a:ln>
                <a:noFill/>
              </a:ln>
              <a:solidFill>
                <a:schemeClr val="tx1"/>
              </a:solidFill>
              <a:effectLst/>
              <a:latin typeface="Calibri" panose="020F0502020204030204" pitchFamily="34" charset="0"/>
            </a:endParaRPr>
          </a:p>
        </p:txBody>
      </p:sp>
      <p:sp>
        <p:nvSpPr>
          <p:cNvPr id="2257" name="AutoShape 235"/>
          <p:cNvSpPr>
            <a:spLocks noChangeArrowheads="1"/>
          </p:cNvSpPr>
          <p:nvPr/>
        </p:nvSpPr>
        <p:spPr bwMode="auto">
          <a:xfrm>
            <a:off x="2773363" y="32532637"/>
            <a:ext cx="517525" cy="23018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57175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Step 2</a:t>
            </a:r>
            <a:endParaRPr kumimoji="0" lang="en-US" altLang="en-US" sz="5000" b="0" i="0" u="none" strike="noStrike" cap="none" normalizeH="0" baseline="0" smtClean="0">
              <a:ln>
                <a:noFill/>
              </a:ln>
              <a:solidFill>
                <a:schemeClr val="tx1"/>
              </a:solidFill>
              <a:effectLst/>
              <a:latin typeface="Calibri" panose="020F0502020204030204" pitchFamily="34" charset="0"/>
            </a:endParaRPr>
          </a:p>
        </p:txBody>
      </p:sp>
      <p:sp>
        <p:nvSpPr>
          <p:cNvPr id="2258" name="AutoShape 234"/>
          <p:cNvSpPr>
            <a:spLocks noChangeArrowheads="1"/>
          </p:cNvSpPr>
          <p:nvPr/>
        </p:nvSpPr>
        <p:spPr bwMode="auto">
          <a:xfrm>
            <a:off x="2435226" y="33253362"/>
            <a:ext cx="504825" cy="23653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57175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Step 3</a:t>
            </a:r>
            <a:endParaRPr kumimoji="0" lang="en-US" altLang="en-US" sz="5000" b="0" i="0" u="none" strike="noStrike" cap="none" normalizeH="0" baseline="0" smtClean="0">
              <a:ln>
                <a:noFill/>
              </a:ln>
              <a:solidFill>
                <a:schemeClr val="tx1"/>
              </a:solidFill>
              <a:effectLst/>
              <a:latin typeface="Calibri" panose="020F0502020204030204" pitchFamily="34" charset="0"/>
            </a:endParaRPr>
          </a:p>
        </p:txBody>
      </p:sp>
      <p:sp>
        <p:nvSpPr>
          <p:cNvPr id="2259" name="Rectangle 271"/>
          <p:cNvSpPr>
            <a:spLocks noChangeArrowheads="1"/>
          </p:cNvSpPr>
          <p:nvPr/>
        </p:nvSpPr>
        <p:spPr bwMode="auto">
          <a:xfrm>
            <a:off x="1285876" y="29518094"/>
            <a:ext cx="856297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a:defRPr sz="5000">
                <a:solidFill>
                  <a:schemeClr val="tx1"/>
                </a:solidFill>
                <a:latin typeface="Calibri" panose="020F0502020204030204" pitchFamily="34" charset="0"/>
              </a:defRPr>
            </a:lvl1pPr>
            <a:lvl2pPr>
              <a:defRPr sz="5000">
                <a:solidFill>
                  <a:schemeClr val="tx1"/>
                </a:solidFill>
                <a:latin typeface="Calibri" panose="020F0502020204030204" pitchFamily="34" charset="0"/>
              </a:defRPr>
            </a:lvl2pPr>
            <a:lvl3pPr>
              <a:defRPr sz="5000">
                <a:solidFill>
                  <a:schemeClr val="tx1"/>
                </a:solidFill>
                <a:latin typeface="Calibri" panose="020F0502020204030204" pitchFamily="34" charset="0"/>
              </a:defRPr>
            </a:lvl3pPr>
            <a:lvl4pPr>
              <a:defRPr sz="5000">
                <a:solidFill>
                  <a:schemeClr val="tx1"/>
                </a:solidFill>
                <a:latin typeface="Calibri" panose="020F0502020204030204" pitchFamily="34" charset="0"/>
              </a:defRPr>
            </a:lvl4pPr>
            <a:lvl5pPr>
              <a:defRPr sz="5000">
                <a:solidFill>
                  <a:schemeClr val="tx1"/>
                </a:solidFill>
                <a:latin typeface="Calibri" panose="020F0502020204030204" pitchFamily="34" charset="0"/>
              </a:defRPr>
            </a:lvl5pPr>
            <a:lvl6pPr marL="5600700" indent="-3314700" defTabSz="2571750" fontAlgn="base">
              <a:spcBef>
                <a:spcPct val="0"/>
              </a:spcBef>
              <a:spcAft>
                <a:spcPct val="0"/>
              </a:spcAft>
              <a:defRPr sz="5000">
                <a:solidFill>
                  <a:schemeClr val="tx1"/>
                </a:solidFill>
                <a:latin typeface="Calibri" panose="020F0502020204030204" pitchFamily="34" charset="0"/>
              </a:defRPr>
            </a:lvl6pPr>
            <a:lvl7pPr marL="6057900" indent="-3314700" defTabSz="2571750" fontAlgn="base">
              <a:spcBef>
                <a:spcPct val="0"/>
              </a:spcBef>
              <a:spcAft>
                <a:spcPct val="0"/>
              </a:spcAft>
              <a:defRPr sz="5000">
                <a:solidFill>
                  <a:schemeClr val="tx1"/>
                </a:solidFill>
                <a:latin typeface="Calibri" panose="020F0502020204030204" pitchFamily="34" charset="0"/>
              </a:defRPr>
            </a:lvl7pPr>
            <a:lvl8pPr marL="6515100" indent="-3314700" defTabSz="2571750" fontAlgn="base">
              <a:spcBef>
                <a:spcPct val="0"/>
              </a:spcBef>
              <a:spcAft>
                <a:spcPct val="0"/>
              </a:spcAft>
              <a:defRPr sz="5000">
                <a:solidFill>
                  <a:schemeClr val="tx1"/>
                </a:solidFill>
                <a:latin typeface="Calibri" panose="020F0502020204030204" pitchFamily="34" charset="0"/>
              </a:defRPr>
            </a:lvl8pPr>
            <a:lvl9pPr marL="6972300" indent="-3314700" defTabSz="2571750" fontAlgn="base">
              <a:spcBef>
                <a:spcPct val="0"/>
              </a:spcBef>
              <a:spcAft>
                <a:spcPct val="0"/>
              </a:spcAft>
              <a:defRPr sz="5000">
                <a:solidFill>
                  <a:schemeClr val="tx1"/>
                </a:solidFill>
                <a:latin typeface="Calibri" panose="020F0502020204030204" pitchFamily="34" charset="0"/>
              </a:defRPr>
            </a:lvl9pPr>
          </a:lstStyle>
          <a:p>
            <a:pPr marL="0" marR="0" lvl="0" indent="457200" algn="l" defTabSz="2571750" rtl="0" eaLnBrk="0" fontAlgn="base" latinLnBrk="0" hangingPunct="0">
              <a:lnSpc>
                <a:spcPct val="100000"/>
              </a:lnSpc>
              <a:spcBef>
                <a:spcPct val="0"/>
              </a:spcBef>
              <a:spcAft>
                <a:spcPct val="0"/>
              </a:spcAft>
              <a:buClrTx/>
              <a:buSzTx/>
              <a:buFontTx/>
              <a:buNone/>
              <a:tabLst/>
            </a:pPr>
            <a:endParaRPr kumimoji="0" lang="en-US" altLang="en-US" sz="5000" b="0" i="0" u="none" strike="noStrike" cap="none" normalizeH="0" baseline="0" dirty="0" smtClean="0">
              <a:ln>
                <a:noFill/>
              </a:ln>
              <a:solidFill>
                <a:schemeClr val="tx1"/>
              </a:solidFill>
              <a:effectLst/>
              <a:latin typeface="Calibri" panose="020F0502020204030204" pitchFamily="34" charset="0"/>
            </a:endParaRPr>
          </a:p>
        </p:txBody>
      </p:sp>
      <p:sp>
        <p:nvSpPr>
          <p:cNvPr id="2260" name="Rectangle 291"/>
          <p:cNvSpPr>
            <a:spLocks noChangeArrowheads="1"/>
          </p:cNvSpPr>
          <p:nvPr/>
        </p:nvSpPr>
        <p:spPr bwMode="auto">
          <a:xfrm>
            <a:off x="2206604" y="32595913"/>
            <a:ext cx="5803192"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257175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Calibri" panose="020F0502020204030204" pitchFamily="34" charset="0"/>
            </a:endParaRPr>
          </a:p>
          <a:p>
            <a:pPr marL="0" marR="0" lvl="0" indent="0" algn="l" defTabSz="2571750" rtl="0" eaLnBrk="0" fontAlgn="base" latinLnBrk="0" hangingPunct="0">
              <a:lnSpc>
                <a:spcPct val="100000"/>
              </a:lnSpc>
              <a:spcBef>
                <a:spcPct val="0"/>
              </a:spcBef>
              <a:spcAft>
                <a:spcPct val="0"/>
              </a:spcAft>
              <a:buClrTx/>
              <a:buSzTx/>
              <a:buFontTx/>
              <a:buNone/>
              <a:tabLst/>
            </a:pPr>
            <a:r>
              <a:rPr kumimoji="0" lang="en-US" altLang="en-US" sz="5000" b="0" i="0" u="none" strike="noStrike" cap="none" normalizeH="0" baseline="0" dirty="0" smtClean="0">
                <a:ln>
                  <a:noFill/>
                </a:ln>
                <a:solidFill>
                  <a:schemeClr val="tx1"/>
                </a:solidFill>
                <a:effectLst/>
                <a:latin typeface="Calibri" panose="020F0502020204030204" pitchFamily="34" charset="0"/>
              </a:rPr>
              <a:t/>
            </a:r>
            <a:br>
              <a:rPr kumimoji="0" lang="en-US" altLang="en-US" sz="5000" b="0" i="0" u="none" strike="noStrike" cap="none" normalizeH="0" baseline="0" dirty="0" smtClean="0">
                <a:ln>
                  <a:noFill/>
                </a:ln>
                <a:solidFill>
                  <a:schemeClr val="tx1"/>
                </a:solidFill>
                <a:effectLst/>
                <a:latin typeface="Calibri" panose="020F0502020204030204" pitchFamily="34" charset="0"/>
              </a:rPr>
            </a:br>
            <a:endParaRPr kumimoji="0" lang="en-US" altLang="en-US" sz="5000" b="0" i="0" u="none" strike="noStrike" cap="none" normalizeH="0" baseline="0" dirty="0" smtClean="0">
              <a:ln>
                <a:noFill/>
              </a:ln>
              <a:solidFill>
                <a:schemeClr val="tx1"/>
              </a:solidFill>
              <a:effectLst/>
              <a:latin typeface="Calibri" panose="020F0502020204030204" pitchFamily="34" charset="0"/>
            </a:endParaRPr>
          </a:p>
          <a:p>
            <a:pPr marL="0" marR="0" lvl="0" indent="0" algn="l" defTabSz="257175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Figure:</a:t>
            </a:r>
            <a:r>
              <a:rPr kumimoji="0" lang="en-US" altLang="en-US" sz="11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1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Stepwise Surface </a:t>
            </a:r>
            <a:r>
              <a:rPr kumimoji="0" lang="en-US" altLang="en-US" sz="11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ECG</a:t>
            </a:r>
            <a:r>
              <a:rPr kumimoji="0" lang="en-US" altLang="en-US" sz="11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algorithm for the determination of accessory pathway location</a:t>
            </a:r>
            <a:endParaRPr kumimoji="0" lang="en-US" altLang="en-US" sz="2800" b="0" i="0" u="none" strike="noStrike" cap="none" normalizeH="0" baseline="0" dirty="0" smtClean="0">
              <a:ln>
                <a:noFill/>
              </a:ln>
              <a:solidFill>
                <a:schemeClr val="tx1"/>
              </a:solidFill>
              <a:effectLst/>
              <a:latin typeface="Calibri" panose="020F0502020204030204" pitchFamily="34" charset="0"/>
            </a:endParaRPr>
          </a:p>
          <a:p>
            <a:pPr marL="0" marR="0" lvl="0" indent="0" algn="l" defTabSz="2571750" rtl="0" eaLnBrk="0" fontAlgn="base" latinLnBrk="0" hangingPunct="0">
              <a:lnSpc>
                <a:spcPct val="100000"/>
              </a:lnSpc>
              <a:spcBef>
                <a:spcPct val="0"/>
              </a:spcBef>
              <a:spcAft>
                <a:spcPct val="0"/>
              </a:spcAft>
              <a:buClrTx/>
              <a:buSzTx/>
              <a:buFontTx/>
              <a:buNone/>
              <a:tabLst/>
            </a:pPr>
            <a:endParaRPr kumimoji="0" lang="en-US" altLang="en-US" sz="5000" b="0" i="0" u="none" strike="noStrike" cap="none" normalizeH="0" baseline="0" dirty="0" smtClean="0">
              <a:ln>
                <a:noFill/>
              </a:ln>
              <a:solidFill>
                <a:schemeClr val="tx1"/>
              </a:solidFill>
              <a:effectLst/>
              <a:latin typeface="Calibri" panose="020F0502020204030204" pitchFamily="34" charset="0"/>
            </a:endParaRPr>
          </a:p>
        </p:txBody>
      </p:sp>
      <p:sp>
        <p:nvSpPr>
          <p:cNvPr id="2265" name="Rectangle 296"/>
          <p:cNvSpPr>
            <a:spLocks noChangeArrowheads="1"/>
          </p:cNvSpPr>
          <p:nvPr/>
        </p:nvSpPr>
        <p:spPr bwMode="auto">
          <a:xfrm>
            <a:off x="0" y="0"/>
            <a:ext cx="3108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49" name="Rectangle 299"/>
          <p:cNvSpPr>
            <a:spLocks noChangeArrowheads="1"/>
          </p:cNvSpPr>
          <p:nvPr/>
        </p:nvSpPr>
        <p:spPr bwMode="auto">
          <a:xfrm>
            <a:off x="152400" y="-49887"/>
            <a:ext cx="18473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300"/>
          <p:cNvSpPr>
            <a:spLocks noChangeArrowheads="1"/>
          </p:cNvSpPr>
          <p:nvPr/>
        </p:nvSpPr>
        <p:spPr bwMode="auto">
          <a:xfrm>
            <a:off x="508993" y="25473667"/>
            <a:ext cx="9656742"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257175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     We have developed a new algorithm in localizing accessory pathways by 12-lead </a:t>
            </a:r>
            <a:r>
              <a:rPr kumimoji="0" lang="en-US" altLang="en-US" sz="2400" b="0" i="0" u="none" strike="noStrike" cap="none" normalizeH="0" baseline="0" dirty="0" err="1" smtClean="0">
                <a:ln>
                  <a:noFill/>
                </a:ln>
                <a:effectLst/>
                <a:latin typeface="Arial" panose="020B0604020202020204" pitchFamily="34" charset="0"/>
                <a:ea typeface="Calibri" panose="020F0502020204030204" pitchFamily="34" charset="0"/>
                <a:cs typeface="Arial" panose="020B0604020202020204" pitchFamily="34" charset="0"/>
              </a:rPr>
              <a:t>ECG</a:t>
            </a:r>
            <a:r>
              <a:rPr kumimoji="0" lang="en-US" altLang="en-US" sz="24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 with simple parameters.</a:t>
            </a:r>
            <a:r>
              <a:rPr kumimoji="0" lang="en-US" altLang="en-US" sz="2400" b="0" i="0" u="none" strike="noStrike" cap="none" normalizeH="0" dirty="0" smtClean="0">
                <a:ln>
                  <a:noFill/>
                </a:ln>
                <a:effectLst/>
                <a:latin typeface="Arial" panose="020B0604020202020204" pitchFamily="34" charset="0"/>
                <a:ea typeface="Calibri" panose="020F0502020204030204" pitchFamily="34" charset="0"/>
                <a:cs typeface="Arial" panose="020B0604020202020204" pitchFamily="34" charset="0"/>
              </a:rPr>
              <a:t> </a:t>
            </a:r>
            <a:r>
              <a:rPr kumimoji="0" lang="en-US" altLang="en-US" sz="24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We found that the right side or left side had had negative delta wave (83.3%) or positive delta wave (97.2%) was most common at </a:t>
            </a:r>
            <a:r>
              <a:rPr kumimoji="0" lang="en-US" altLang="en-US" sz="2400" b="0" i="0" u="none" strike="noStrike" cap="none" normalizeH="0" baseline="0" dirty="0" err="1" smtClean="0">
                <a:ln>
                  <a:noFill/>
                </a:ln>
                <a:effectLst/>
                <a:latin typeface="Arial" panose="020B0604020202020204" pitchFamily="34" charset="0"/>
                <a:ea typeface="Calibri" panose="020F0502020204030204" pitchFamily="34" charset="0"/>
                <a:cs typeface="Arial" panose="020B0604020202020204" pitchFamily="34" charset="0"/>
              </a:rPr>
              <a:t>V1</a:t>
            </a:r>
            <a:r>
              <a:rPr kumimoji="0" lang="en-US" altLang="en-US" sz="24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 Lead. Antero location had </a:t>
            </a:r>
            <a:r>
              <a:rPr kumimoji="0" lang="en-US" altLang="en-US" sz="2400" b="0" i="0" u="none" strike="noStrike" cap="none" normalizeH="0" baseline="0" dirty="0" err="1" smtClean="0">
                <a:ln>
                  <a:noFill/>
                </a:ln>
                <a:effectLst/>
                <a:latin typeface="Arial" panose="020B0604020202020204" pitchFamily="34" charset="0"/>
                <a:ea typeface="Calibri" panose="020F0502020204030204" pitchFamily="34" charset="0"/>
                <a:cs typeface="Arial" panose="020B0604020202020204" pitchFamily="34" charset="0"/>
              </a:rPr>
              <a:t>postive</a:t>
            </a:r>
            <a:r>
              <a:rPr kumimoji="0" lang="en-US" altLang="en-US" sz="24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 delta wave (100%) was most common at least 2/3 inferior lead (100%) and </a:t>
            </a:r>
            <a:r>
              <a:rPr kumimoji="0" lang="en-US" altLang="en-US" sz="2400" b="0" i="0" u="none" strike="noStrike" cap="none" normalizeH="0" baseline="0" dirty="0" err="1" smtClean="0">
                <a:ln>
                  <a:noFill/>
                </a:ln>
                <a:effectLst/>
                <a:latin typeface="Arial" panose="020B0604020202020204" pitchFamily="34" charset="0"/>
                <a:ea typeface="Calibri" panose="020F0502020204030204" pitchFamily="34" charset="0"/>
                <a:cs typeface="Arial" panose="020B0604020202020204" pitchFamily="34" charset="0"/>
              </a:rPr>
              <a:t>postero</a:t>
            </a:r>
            <a:r>
              <a:rPr kumimoji="0" lang="en-US" altLang="en-US" sz="24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 location had negative delta wave had negative delta wave (93.1%) was most common at least 2/3 inferior lead. Septal location had </a:t>
            </a:r>
            <a:r>
              <a:rPr kumimoji="0" lang="en-US" altLang="en-US" sz="2400" b="0" i="0" u="none" strike="noStrike" cap="none" normalizeH="0" baseline="0" dirty="0" err="1" smtClean="0">
                <a:ln>
                  <a:noFill/>
                </a:ln>
                <a:effectLst/>
                <a:latin typeface="Arial" panose="020B0604020202020204" pitchFamily="34" charset="0"/>
                <a:ea typeface="Calibri" panose="020F0502020204030204" pitchFamily="34" charset="0"/>
                <a:cs typeface="Arial" panose="020B0604020202020204" pitchFamily="34" charset="0"/>
              </a:rPr>
              <a:t>QRS</a:t>
            </a:r>
            <a:r>
              <a:rPr kumimoji="0" lang="en-US" altLang="en-US" sz="24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 complex transition was most common at </a:t>
            </a:r>
            <a:r>
              <a:rPr kumimoji="0" lang="en-US" altLang="en-US" sz="2400" b="0" i="0" u="none" strike="noStrike" cap="none" normalizeH="0" baseline="0" dirty="0" err="1" smtClean="0">
                <a:ln>
                  <a:noFill/>
                </a:ln>
                <a:effectLst/>
                <a:latin typeface="Arial" panose="020B0604020202020204" pitchFamily="34" charset="0"/>
                <a:ea typeface="Calibri" panose="020F0502020204030204" pitchFamily="34" charset="0"/>
                <a:cs typeface="Arial" panose="020B0604020202020204" pitchFamily="34" charset="0"/>
              </a:rPr>
              <a:t>V1</a:t>
            </a:r>
            <a:r>
              <a:rPr kumimoji="0" lang="en-US" altLang="en-US" sz="24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 </a:t>
            </a:r>
            <a:r>
              <a:rPr kumimoji="0" lang="en-US" altLang="en-US" sz="2400" b="0" i="0" u="none" strike="noStrike" cap="none" normalizeH="0" baseline="0" dirty="0" err="1" smtClean="0">
                <a:ln>
                  <a:noFill/>
                </a:ln>
                <a:effectLst/>
                <a:latin typeface="Arial" panose="020B0604020202020204" pitchFamily="34" charset="0"/>
                <a:ea typeface="Calibri" panose="020F0502020204030204" pitchFamily="34" charset="0"/>
                <a:cs typeface="Arial" panose="020B0604020202020204" pitchFamily="34" charset="0"/>
              </a:rPr>
              <a:t>V2</a:t>
            </a:r>
            <a:r>
              <a:rPr kumimoji="0" lang="en-US" altLang="en-US" sz="24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 lead (89.2%) and free wall lateral location had </a:t>
            </a:r>
            <a:r>
              <a:rPr kumimoji="0" lang="en-US" altLang="en-US" sz="2400" b="0" i="0" u="none" strike="noStrike" cap="none" normalizeH="0" baseline="0" dirty="0" err="1" smtClean="0">
                <a:ln>
                  <a:noFill/>
                </a:ln>
                <a:effectLst/>
                <a:latin typeface="Arial" panose="020B0604020202020204" pitchFamily="34" charset="0"/>
                <a:ea typeface="Calibri" panose="020F0502020204030204" pitchFamily="34" charset="0"/>
                <a:cs typeface="Arial" panose="020B0604020202020204" pitchFamily="34" charset="0"/>
              </a:rPr>
              <a:t>QRS</a:t>
            </a:r>
            <a:r>
              <a:rPr kumimoji="0" lang="en-US" altLang="en-US" sz="24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 complex transition was most common at after </a:t>
            </a:r>
            <a:r>
              <a:rPr kumimoji="0" lang="en-US" altLang="en-US" sz="2400" b="0" i="0" u="none" strike="noStrike" cap="none" normalizeH="0" baseline="0" dirty="0" err="1" smtClean="0">
                <a:ln>
                  <a:noFill/>
                </a:ln>
                <a:effectLst/>
                <a:latin typeface="Arial" panose="020B0604020202020204" pitchFamily="34" charset="0"/>
                <a:ea typeface="Calibri" panose="020F0502020204030204" pitchFamily="34" charset="0"/>
                <a:cs typeface="Arial" panose="020B0604020202020204" pitchFamily="34" charset="0"/>
              </a:rPr>
              <a:t>V1,V2</a:t>
            </a:r>
            <a:r>
              <a:rPr kumimoji="0" lang="en-US" altLang="en-US" sz="24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 (</a:t>
            </a:r>
            <a:r>
              <a:rPr kumimoji="0" lang="en-US" altLang="en-US" sz="2400" b="0" i="0" u="none" strike="noStrike" cap="none" normalizeH="0" baseline="0" dirty="0" err="1" smtClean="0">
                <a:ln>
                  <a:noFill/>
                </a:ln>
                <a:effectLst/>
                <a:latin typeface="Arial" panose="020B0604020202020204" pitchFamily="34" charset="0"/>
                <a:ea typeface="Calibri" panose="020F0502020204030204" pitchFamily="34" charset="0"/>
                <a:cs typeface="Arial" panose="020B0604020202020204" pitchFamily="34" charset="0"/>
              </a:rPr>
              <a:t>V3-V6</a:t>
            </a:r>
            <a:r>
              <a:rPr kumimoji="0" lang="en-US" altLang="en-US" sz="24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 lead or before </a:t>
            </a:r>
            <a:r>
              <a:rPr kumimoji="0" lang="en-US" altLang="en-US" sz="2400" b="0" i="0" u="none" strike="noStrike" cap="none" normalizeH="0" baseline="0" dirty="0" err="1" smtClean="0">
                <a:ln>
                  <a:noFill/>
                </a:ln>
                <a:effectLst/>
                <a:latin typeface="Arial" panose="020B0604020202020204" pitchFamily="34" charset="0"/>
                <a:ea typeface="Calibri" panose="020F0502020204030204" pitchFamily="34" charset="0"/>
                <a:cs typeface="Arial" panose="020B0604020202020204" pitchFamily="34" charset="0"/>
              </a:rPr>
              <a:t>V1</a:t>
            </a:r>
            <a:r>
              <a:rPr kumimoji="0" lang="en-US" altLang="en-US" sz="24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 lead (87.1%). </a:t>
            </a:r>
          </a:p>
          <a:p>
            <a:pPr marL="0" marR="0" lvl="0" indent="457200" algn="just" defTabSz="2571750" rtl="0" eaLnBrk="1" fontAlgn="base" latinLnBrk="0" hangingPunct="1">
              <a:lnSpc>
                <a:spcPct val="100000"/>
              </a:lnSpc>
              <a:spcBef>
                <a:spcPct val="0"/>
              </a:spcBef>
              <a:spcAft>
                <a:spcPct val="0"/>
              </a:spcAft>
              <a:buClrTx/>
              <a:buSzTx/>
              <a:buFontTx/>
              <a:buNone/>
              <a:tabLst/>
            </a:pPr>
            <a:r>
              <a:rPr lang="en-US" altLang="en-US" sz="2400" dirty="0">
                <a:latin typeface="Arial" panose="020B0604020202020204" pitchFamily="34" charset="0"/>
                <a:ea typeface="Calibri" panose="020F0502020204030204" pitchFamily="34" charset="0"/>
                <a:cs typeface="Arial" panose="020B0604020202020204" pitchFamily="34" charset="0"/>
              </a:rPr>
              <a:t> </a:t>
            </a:r>
            <a:r>
              <a:rPr lang="en-US" altLang="en-US" sz="2400" dirty="0" smtClean="0">
                <a:latin typeface="Arial" panose="020B0604020202020204" pitchFamily="34" charset="0"/>
                <a:ea typeface="Calibri" panose="020F0502020204030204" pitchFamily="34" charset="0"/>
                <a:cs typeface="Arial" panose="020B0604020202020204" pitchFamily="34" charset="0"/>
              </a:rPr>
              <a:t>   </a:t>
            </a:r>
            <a:r>
              <a:rPr kumimoji="0" lang="en-US" altLang="en-US" sz="24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Different between right lateral and right posterolateral by </a:t>
            </a:r>
            <a:r>
              <a:rPr kumimoji="0" lang="en-US" altLang="en-US" sz="2400" b="0" i="0" u="none" strike="noStrike" cap="none" normalizeH="0" baseline="0" dirty="0" err="1" smtClean="0">
                <a:ln>
                  <a:noFill/>
                </a:ln>
                <a:effectLst/>
                <a:latin typeface="Arial" panose="020B0604020202020204" pitchFamily="34" charset="0"/>
                <a:ea typeface="Calibri" panose="020F0502020204030204" pitchFamily="34" charset="0"/>
                <a:cs typeface="Arial" panose="020B0604020202020204" pitchFamily="34" charset="0"/>
              </a:rPr>
              <a:t>positvie</a:t>
            </a:r>
            <a:r>
              <a:rPr kumimoji="0" lang="en-US" altLang="en-US" sz="24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 (90%) or negative </a:t>
            </a:r>
            <a:r>
              <a:rPr kumimoji="0" lang="en-US" altLang="en-US" sz="2400" b="0" i="0" u="none" strike="noStrike" cap="none" normalizeH="0" baseline="0" dirty="0" err="1" smtClean="0">
                <a:ln>
                  <a:noFill/>
                </a:ln>
                <a:effectLst/>
                <a:latin typeface="Arial" panose="020B0604020202020204" pitchFamily="34" charset="0"/>
                <a:ea typeface="Calibri" panose="020F0502020204030204" pitchFamily="34" charset="0"/>
                <a:cs typeface="Arial" panose="020B0604020202020204" pitchFamily="34" charset="0"/>
              </a:rPr>
              <a:t>QRS</a:t>
            </a:r>
            <a:r>
              <a:rPr kumimoji="0" lang="en-US" altLang="en-US" sz="24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 complex (95.2%) was most common at least 2/3 inferior lead. </a:t>
            </a:r>
            <a:r>
              <a:rPr kumimoji="0" lang="en-US" altLang="en-US" sz="2400" b="0" i="0" u="none" strike="noStrike" cap="none" normalizeH="0" baseline="0" dirty="0" err="1" smtClean="0">
                <a:ln>
                  <a:noFill/>
                </a:ln>
                <a:effectLst/>
                <a:latin typeface="Arial" panose="020B0604020202020204" pitchFamily="34" charset="0"/>
                <a:ea typeface="Calibri" panose="020F0502020204030204" pitchFamily="34" charset="0"/>
                <a:cs typeface="Arial" panose="020B0604020202020204" pitchFamily="34" charset="0"/>
              </a:rPr>
              <a:t>Defferent</a:t>
            </a:r>
            <a:r>
              <a:rPr kumimoji="0" lang="en-US" altLang="en-US" sz="24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 between anterolateral and left lateral by R/S &gt; 1 (76.5%) and R/S &lt; 1 or R (74.5%). </a:t>
            </a:r>
            <a:r>
              <a:rPr kumimoji="0" lang="en-US" altLang="en-US" sz="2400" b="0" i="0" u="none" strike="noStrike" cap="none" normalizeH="0" baseline="0" dirty="0" err="1" smtClean="0">
                <a:ln>
                  <a:noFill/>
                </a:ln>
                <a:effectLst/>
                <a:latin typeface="Arial" panose="020B0604020202020204" pitchFamily="34" charset="0"/>
                <a:ea typeface="Calibri" panose="020F0502020204030204" pitchFamily="34" charset="0"/>
                <a:cs typeface="Arial" panose="020B0604020202020204" pitchFamily="34" charset="0"/>
              </a:rPr>
              <a:t>Midseptal</a:t>
            </a:r>
            <a:r>
              <a:rPr kumimoji="0" lang="en-US" altLang="en-US" sz="24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 location had </a:t>
            </a:r>
            <a:r>
              <a:rPr kumimoji="0" lang="en-US" altLang="en-US" sz="2400" b="0" i="0" u="none" strike="noStrike" cap="none" normalizeH="0" baseline="0" dirty="0" err="1" smtClean="0">
                <a:ln>
                  <a:noFill/>
                </a:ln>
                <a:effectLst/>
                <a:latin typeface="Arial" panose="020B0604020202020204" pitchFamily="34" charset="0"/>
                <a:ea typeface="Calibri" panose="020F0502020204030204" pitchFamily="34" charset="0"/>
                <a:cs typeface="Arial" panose="020B0604020202020204" pitchFamily="34" charset="0"/>
              </a:rPr>
              <a:t>QRS</a:t>
            </a:r>
            <a:r>
              <a:rPr kumimoji="0" lang="en-US" altLang="en-US" sz="24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 complex morphology’s negative </a:t>
            </a:r>
            <a:r>
              <a:rPr kumimoji="0" lang="en-US" altLang="en-US" sz="2400" b="0" i="0" u="none" strike="noStrike" cap="none" normalizeH="0" baseline="0" dirty="0" err="1" smtClean="0">
                <a:ln>
                  <a:noFill/>
                </a:ln>
                <a:effectLst/>
                <a:latin typeface="Arial" panose="020B0604020202020204" pitchFamily="34" charset="0"/>
                <a:ea typeface="Calibri" panose="020F0502020204030204" pitchFamily="34" charset="0"/>
                <a:cs typeface="Arial" panose="020B0604020202020204" pitchFamily="34" charset="0"/>
              </a:rPr>
              <a:t>QRS</a:t>
            </a:r>
            <a:r>
              <a:rPr kumimoji="0" lang="en-US" altLang="en-US" sz="24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 with specify morphology (</a:t>
            </a:r>
            <a:r>
              <a:rPr kumimoji="0" lang="en-US" altLang="en-US" sz="2400" b="0" i="0" u="none" strike="noStrike" cap="none" normalizeH="0" baseline="0" dirty="0" err="1" smtClean="0">
                <a:ln>
                  <a:noFill/>
                </a:ln>
                <a:effectLst/>
                <a:latin typeface="Arial" panose="020B0604020202020204" pitchFamily="34" charset="0"/>
                <a:ea typeface="Calibri" panose="020F0502020204030204" pitchFamily="34" charset="0"/>
                <a:cs typeface="Arial" panose="020B0604020202020204" pitchFamily="34" charset="0"/>
              </a:rPr>
              <a:t>Qrs</a:t>
            </a:r>
            <a:r>
              <a:rPr kumimoji="0" lang="en-US" altLang="en-US" sz="24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 </a:t>
            </a:r>
            <a:r>
              <a:rPr kumimoji="0" lang="en-US" altLang="en-US" sz="2400" b="0" i="0" u="none" strike="noStrike" cap="none" normalizeH="0" baseline="0" dirty="0" err="1" smtClean="0">
                <a:ln>
                  <a:noFill/>
                </a:ln>
                <a:effectLst/>
                <a:latin typeface="Arial" panose="020B0604020202020204" pitchFamily="34" charset="0"/>
                <a:ea typeface="Calibri" panose="020F0502020204030204" pitchFamily="34" charset="0"/>
                <a:cs typeface="Arial" panose="020B0604020202020204" pitchFamily="34" charset="0"/>
              </a:rPr>
              <a:t>qRs</a:t>
            </a:r>
            <a:r>
              <a:rPr kumimoji="0" lang="en-US" altLang="en-US" sz="24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 </a:t>
            </a:r>
            <a:r>
              <a:rPr kumimoji="0" lang="en-US" altLang="en-US" sz="2400" b="0" i="0" u="none" strike="noStrike" cap="none" normalizeH="0" baseline="0" dirty="0" err="1" smtClean="0">
                <a:ln>
                  <a:noFill/>
                </a:ln>
                <a:effectLst/>
                <a:latin typeface="Arial" panose="020B0604020202020204" pitchFamily="34" charset="0"/>
                <a:ea typeface="Calibri" panose="020F0502020204030204" pitchFamily="34" charset="0"/>
                <a:cs typeface="Arial" panose="020B0604020202020204" pitchFamily="34" charset="0"/>
              </a:rPr>
              <a:t>qrS</a:t>
            </a:r>
            <a:r>
              <a:rPr kumimoji="0" lang="en-US" altLang="en-US" sz="2400" b="0" i="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 in at least 1/3 inferior lead (83.3%). </a:t>
            </a:r>
            <a:endParaRPr kumimoji="0" lang="en-US" altLang="en-US" sz="2400" b="0" i="0" u="none" strike="noStrike" cap="none" normalizeH="0" baseline="0" dirty="0" smtClean="0">
              <a:ln>
                <a:noFill/>
              </a:ln>
              <a:effectLst/>
              <a:latin typeface="Arial" panose="020B0604020202020204" pitchFamily="34" charset="0"/>
              <a:cs typeface="Arial" panose="020B0604020202020204" pitchFamily="34" charset="0"/>
            </a:endParaRPr>
          </a:p>
        </p:txBody>
      </p:sp>
      <p:sp>
        <p:nvSpPr>
          <p:cNvPr id="2061" name="Rectangle 302"/>
          <p:cNvSpPr>
            <a:spLocks noChangeArrowheads="1"/>
          </p:cNvSpPr>
          <p:nvPr/>
        </p:nvSpPr>
        <p:spPr bwMode="auto">
          <a:xfrm>
            <a:off x="152400" y="152400"/>
            <a:ext cx="3108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0" name="Text Box 25"/>
          <p:cNvSpPr txBox="1">
            <a:spLocks noChangeArrowheads="1"/>
          </p:cNvSpPr>
          <p:nvPr/>
        </p:nvSpPr>
        <p:spPr bwMode="auto">
          <a:xfrm>
            <a:off x="12472988" y="30146614"/>
            <a:ext cx="1028700" cy="45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0">
                <a:solidFill>
                  <a:schemeClr val="tx1"/>
                </a:solidFill>
                <a:latin typeface="Calibri" panose="020F0502020204030204" pitchFamily="34" charset="0"/>
              </a:defRPr>
            </a:lvl1pPr>
            <a:lvl2pPr marL="742950" indent="-285750">
              <a:defRPr sz="5000">
                <a:solidFill>
                  <a:schemeClr val="tx1"/>
                </a:solidFill>
                <a:latin typeface="Calibri" panose="020F0502020204030204" pitchFamily="34" charset="0"/>
              </a:defRPr>
            </a:lvl2pPr>
            <a:lvl3pPr marL="1143000" indent="-228600">
              <a:defRPr sz="5000">
                <a:solidFill>
                  <a:schemeClr val="tx1"/>
                </a:solidFill>
                <a:latin typeface="Calibri" panose="020F0502020204030204" pitchFamily="34" charset="0"/>
              </a:defRPr>
            </a:lvl3pPr>
            <a:lvl4pPr marL="1600200" indent="-228600">
              <a:defRPr sz="5000">
                <a:solidFill>
                  <a:schemeClr val="tx1"/>
                </a:solidFill>
                <a:latin typeface="Calibri" panose="020F0502020204030204" pitchFamily="34" charset="0"/>
              </a:defRPr>
            </a:lvl4pPr>
            <a:lvl5pPr marL="2057400" indent="-228600">
              <a:defRPr sz="5000">
                <a:solidFill>
                  <a:schemeClr val="tx1"/>
                </a:solidFill>
                <a:latin typeface="Calibri" panose="020F0502020204030204" pitchFamily="34" charset="0"/>
              </a:defRPr>
            </a:lvl5pPr>
            <a:lvl6pPr marL="2514600" indent="-228600" fontAlgn="base">
              <a:spcBef>
                <a:spcPct val="0"/>
              </a:spcBef>
              <a:spcAft>
                <a:spcPct val="0"/>
              </a:spcAft>
              <a:defRPr sz="5000">
                <a:solidFill>
                  <a:schemeClr val="tx1"/>
                </a:solidFill>
                <a:latin typeface="Calibri" panose="020F0502020204030204" pitchFamily="34" charset="0"/>
              </a:defRPr>
            </a:lvl6pPr>
            <a:lvl7pPr marL="2971800" indent="-228600" fontAlgn="base">
              <a:spcBef>
                <a:spcPct val="0"/>
              </a:spcBef>
              <a:spcAft>
                <a:spcPct val="0"/>
              </a:spcAft>
              <a:defRPr sz="5000">
                <a:solidFill>
                  <a:schemeClr val="tx1"/>
                </a:solidFill>
                <a:latin typeface="Calibri" panose="020F0502020204030204" pitchFamily="34" charset="0"/>
              </a:defRPr>
            </a:lvl7pPr>
            <a:lvl8pPr marL="3429000" indent="-228600" fontAlgn="base">
              <a:spcBef>
                <a:spcPct val="0"/>
              </a:spcBef>
              <a:spcAft>
                <a:spcPct val="0"/>
              </a:spcAft>
              <a:defRPr sz="5000">
                <a:solidFill>
                  <a:schemeClr val="tx1"/>
                </a:solidFill>
                <a:latin typeface="Calibri" panose="020F0502020204030204" pitchFamily="34" charset="0"/>
              </a:defRPr>
            </a:lvl8pPr>
            <a:lvl9pPr marL="3886200" indent="-228600" fontAlgn="base">
              <a:spcBef>
                <a:spcPct val="0"/>
              </a:spcBef>
              <a:spcAft>
                <a:spcPct val="0"/>
              </a:spcAft>
              <a:defRPr sz="5000">
                <a:solidFill>
                  <a:schemeClr val="tx1"/>
                </a:solidFill>
                <a:latin typeface="Calibri" panose="020F0502020204030204" pitchFamily="34" charset="0"/>
              </a:defRPr>
            </a:lvl9pPr>
          </a:lstStyle>
          <a:p>
            <a:pPr defTabSz="914400"/>
            <a:endParaRPr lang="vi-VN" altLang="en-US" sz="1400" b="1" dirty="0">
              <a:latin typeface="Arial" panose="020B0604020202020204" pitchFamily="34" charset="0"/>
              <a:cs typeface="Times New Roman" panose="02020603050405020304" pitchFamily="18" charset="0"/>
            </a:endParaRPr>
          </a:p>
          <a:p>
            <a:pPr algn="ctr" defTabSz="914400"/>
            <a:r>
              <a:rPr lang="vi-VN" altLang="en-US" sz="1400" b="1" dirty="0">
                <a:latin typeface="Arial" panose="020B0604020202020204" pitchFamily="34" charset="0"/>
                <a:cs typeface="Times New Roman" panose="02020603050405020304" pitchFamily="18" charset="0"/>
              </a:rPr>
              <a:t>n </a:t>
            </a:r>
            <a:r>
              <a:rPr lang="vi-VN" altLang="en-US" sz="1400" b="1" dirty="0" smtClean="0">
                <a:latin typeface="Arial" panose="020B0604020202020204" pitchFamily="34" charset="0"/>
                <a:cs typeface="Times New Roman" panose="02020603050405020304" pitchFamily="18" charset="0"/>
              </a:rPr>
              <a:t>=</a:t>
            </a:r>
            <a:r>
              <a:rPr lang="en-US" altLang="en-US" sz="1400" b="1" dirty="0">
                <a:latin typeface="Arial" panose="020B0604020202020204" pitchFamily="34" charset="0"/>
                <a:cs typeface="Times New Roman" panose="02020603050405020304" pitchFamily="18" charset="0"/>
              </a:rPr>
              <a:t>9</a:t>
            </a:r>
            <a:r>
              <a:rPr lang="vi-VN" altLang="en-US" sz="1400" b="1" dirty="0" smtClean="0">
                <a:latin typeface="Arial" panose="020B0604020202020204" pitchFamily="34" charset="0"/>
                <a:cs typeface="Times New Roman" panose="02020603050405020304" pitchFamily="18" charset="0"/>
              </a:rPr>
              <a:t> (</a:t>
            </a:r>
            <a:r>
              <a:rPr lang="en-US" altLang="en-US" sz="1400" b="1" dirty="0">
                <a:latin typeface="Arial" panose="020B0604020202020204" pitchFamily="34" charset="0"/>
                <a:cs typeface="Times New Roman" panose="02020603050405020304" pitchFamily="18" charset="0"/>
              </a:rPr>
              <a:t>4</a:t>
            </a:r>
            <a:r>
              <a:rPr lang="vi-VN" altLang="en-US" sz="1400" b="1" dirty="0" smtClean="0">
                <a:latin typeface="Arial" panose="020B0604020202020204" pitchFamily="34" charset="0"/>
                <a:cs typeface="Times New Roman" panose="02020603050405020304" pitchFamily="18" charset="0"/>
              </a:rPr>
              <a:t>.</a:t>
            </a:r>
            <a:r>
              <a:rPr lang="en-US" altLang="en-US" sz="1400" b="1" dirty="0" smtClean="0">
                <a:latin typeface="Arial" panose="020B0604020202020204" pitchFamily="34" charset="0"/>
                <a:cs typeface="Times New Roman" panose="02020603050405020304" pitchFamily="18" charset="0"/>
              </a:rPr>
              <a:t>8</a:t>
            </a:r>
            <a:r>
              <a:rPr lang="vi-VN" altLang="en-US" sz="1400" b="1" dirty="0" smtClean="0">
                <a:latin typeface="Arial" panose="020B0604020202020204" pitchFamily="34" charset="0"/>
                <a:cs typeface="Times New Roman" panose="02020603050405020304" pitchFamily="18" charset="0"/>
              </a:rPr>
              <a:t>%)</a:t>
            </a:r>
            <a:endParaRPr lang="vi-VN" altLang="en-US" sz="1400" dirty="0">
              <a:latin typeface="Arial" panose="020B0604020202020204" pitchFamily="34" charset="0"/>
            </a:endParaRPr>
          </a:p>
        </p:txBody>
      </p:sp>
      <p:sp>
        <p:nvSpPr>
          <p:cNvPr id="111" name="Text Box 25"/>
          <p:cNvSpPr txBox="1">
            <a:spLocks noChangeArrowheads="1"/>
          </p:cNvSpPr>
          <p:nvPr/>
        </p:nvSpPr>
        <p:spPr bwMode="auto">
          <a:xfrm>
            <a:off x="15158746" y="31403570"/>
            <a:ext cx="1028700" cy="56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0">
                <a:solidFill>
                  <a:schemeClr val="tx1"/>
                </a:solidFill>
                <a:latin typeface="Calibri" panose="020F0502020204030204" pitchFamily="34" charset="0"/>
              </a:defRPr>
            </a:lvl1pPr>
            <a:lvl2pPr marL="742950" indent="-285750">
              <a:defRPr sz="5000">
                <a:solidFill>
                  <a:schemeClr val="tx1"/>
                </a:solidFill>
                <a:latin typeface="Calibri" panose="020F0502020204030204" pitchFamily="34" charset="0"/>
              </a:defRPr>
            </a:lvl2pPr>
            <a:lvl3pPr marL="1143000" indent="-228600">
              <a:defRPr sz="5000">
                <a:solidFill>
                  <a:schemeClr val="tx1"/>
                </a:solidFill>
                <a:latin typeface="Calibri" panose="020F0502020204030204" pitchFamily="34" charset="0"/>
              </a:defRPr>
            </a:lvl3pPr>
            <a:lvl4pPr marL="1600200" indent="-228600">
              <a:defRPr sz="5000">
                <a:solidFill>
                  <a:schemeClr val="tx1"/>
                </a:solidFill>
                <a:latin typeface="Calibri" panose="020F0502020204030204" pitchFamily="34" charset="0"/>
              </a:defRPr>
            </a:lvl4pPr>
            <a:lvl5pPr marL="2057400" indent="-228600">
              <a:defRPr sz="5000">
                <a:solidFill>
                  <a:schemeClr val="tx1"/>
                </a:solidFill>
                <a:latin typeface="Calibri" panose="020F0502020204030204" pitchFamily="34" charset="0"/>
              </a:defRPr>
            </a:lvl5pPr>
            <a:lvl6pPr marL="2514600" indent="-228600" fontAlgn="base">
              <a:spcBef>
                <a:spcPct val="0"/>
              </a:spcBef>
              <a:spcAft>
                <a:spcPct val="0"/>
              </a:spcAft>
              <a:defRPr sz="5000">
                <a:solidFill>
                  <a:schemeClr val="tx1"/>
                </a:solidFill>
                <a:latin typeface="Calibri" panose="020F0502020204030204" pitchFamily="34" charset="0"/>
              </a:defRPr>
            </a:lvl6pPr>
            <a:lvl7pPr marL="2971800" indent="-228600" fontAlgn="base">
              <a:spcBef>
                <a:spcPct val="0"/>
              </a:spcBef>
              <a:spcAft>
                <a:spcPct val="0"/>
              </a:spcAft>
              <a:defRPr sz="5000">
                <a:solidFill>
                  <a:schemeClr val="tx1"/>
                </a:solidFill>
                <a:latin typeface="Calibri" panose="020F0502020204030204" pitchFamily="34" charset="0"/>
              </a:defRPr>
            </a:lvl7pPr>
            <a:lvl8pPr marL="3429000" indent="-228600" fontAlgn="base">
              <a:spcBef>
                <a:spcPct val="0"/>
              </a:spcBef>
              <a:spcAft>
                <a:spcPct val="0"/>
              </a:spcAft>
              <a:defRPr sz="5000">
                <a:solidFill>
                  <a:schemeClr val="tx1"/>
                </a:solidFill>
                <a:latin typeface="Calibri" panose="020F0502020204030204" pitchFamily="34" charset="0"/>
              </a:defRPr>
            </a:lvl8pPr>
            <a:lvl9pPr marL="3886200" indent="-228600" fontAlgn="base">
              <a:spcBef>
                <a:spcPct val="0"/>
              </a:spcBef>
              <a:spcAft>
                <a:spcPct val="0"/>
              </a:spcAft>
              <a:defRPr sz="5000">
                <a:solidFill>
                  <a:schemeClr val="tx1"/>
                </a:solidFill>
                <a:latin typeface="Calibri" panose="020F0502020204030204" pitchFamily="34" charset="0"/>
              </a:defRPr>
            </a:lvl9pPr>
          </a:lstStyle>
          <a:p>
            <a:pPr defTabSz="914400"/>
            <a:endParaRPr lang="vi-VN" altLang="en-US" sz="1400" b="1" dirty="0">
              <a:latin typeface="Arial" panose="020B0604020202020204" pitchFamily="34" charset="0"/>
              <a:cs typeface="Times New Roman" panose="02020603050405020304" pitchFamily="18" charset="0"/>
            </a:endParaRPr>
          </a:p>
          <a:p>
            <a:pPr algn="ctr" defTabSz="914400"/>
            <a:r>
              <a:rPr lang="vi-VN" altLang="en-US" sz="1400" b="1" dirty="0">
                <a:latin typeface="Arial" panose="020B0604020202020204" pitchFamily="34" charset="0"/>
                <a:cs typeface="Times New Roman" panose="02020603050405020304" pitchFamily="18" charset="0"/>
              </a:rPr>
              <a:t>n </a:t>
            </a:r>
            <a:r>
              <a:rPr lang="vi-VN" altLang="en-US" sz="1400" b="1" dirty="0" smtClean="0">
                <a:latin typeface="Arial" panose="020B0604020202020204" pitchFamily="34" charset="0"/>
                <a:cs typeface="Times New Roman" panose="02020603050405020304" pitchFamily="18" charset="0"/>
              </a:rPr>
              <a:t>=</a:t>
            </a:r>
            <a:r>
              <a:rPr lang="en-US" altLang="en-US" sz="1400" b="1" dirty="0">
                <a:latin typeface="Arial" panose="020B0604020202020204" pitchFamily="34" charset="0"/>
                <a:cs typeface="Times New Roman" panose="02020603050405020304" pitchFamily="18" charset="0"/>
              </a:rPr>
              <a:t>5</a:t>
            </a:r>
            <a:r>
              <a:rPr lang="vi-VN" altLang="en-US" sz="1400" b="1" dirty="0" smtClean="0">
                <a:latin typeface="Arial" panose="020B0604020202020204" pitchFamily="34" charset="0"/>
                <a:cs typeface="Times New Roman" panose="02020603050405020304" pitchFamily="18" charset="0"/>
              </a:rPr>
              <a:t> </a:t>
            </a:r>
            <a:r>
              <a:rPr lang="vi-VN" altLang="en-US" sz="1400" b="1" dirty="0">
                <a:latin typeface="Arial" panose="020B0604020202020204" pitchFamily="34" charset="0"/>
                <a:cs typeface="Times New Roman" panose="02020603050405020304" pitchFamily="18" charset="0"/>
              </a:rPr>
              <a:t>(</a:t>
            </a:r>
            <a:r>
              <a:rPr lang="vi-VN" altLang="en-US" sz="1400" b="1" dirty="0" smtClean="0">
                <a:latin typeface="Arial" panose="020B0604020202020204" pitchFamily="34" charset="0"/>
                <a:cs typeface="Times New Roman" panose="02020603050405020304" pitchFamily="18" charset="0"/>
              </a:rPr>
              <a:t>2.</a:t>
            </a:r>
            <a:r>
              <a:rPr lang="en-US" altLang="en-US" sz="1400" b="1" dirty="0" smtClean="0">
                <a:latin typeface="Arial" panose="020B0604020202020204" pitchFamily="34" charset="0"/>
                <a:cs typeface="Times New Roman" panose="02020603050405020304" pitchFamily="18" charset="0"/>
              </a:rPr>
              <a:t>6</a:t>
            </a:r>
            <a:r>
              <a:rPr lang="vi-VN" altLang="en-US" sz="1400" b="1" dirty="0" smtClean="0">
                <a:latin typeface="Arial" panose="020B0604020202020204" pitchFamily="34" charset="0"/>
                <a:cs typeface="Times New Roman" panose="02020603050405020304" pitchFamily="18" charset="0"/>
              </a:rPr>
              <a:t>%)</a:t>
            </a:r>
            <a:endParaRPr lang="vi-VN" altLang="en-US" sz="1400" dirty="0">
              <a:latin typeface="Arial" panose="020B0604020202020204" pitchFamily="34" charset="0"/>
            </a:endParaRPr>
          </a:p>
        </p:txBody>
      </p:sp>
      <p:sp>
        <p:nvSpPr>
          <p:cNvPr id="112" name="Text Box 25"/>
          <p:cNvSpPr txBox="1">
            <a:spLocks noChangeArrowheads="1"/>
          </p:cNvSpPr>
          <p:nvPr/>
        </p:nvSpPr>
        <p:spPr bwMode="auto">
          <a:xfrm>
            <a:off x="15253658" y="32048155"/>
            <a:ext cx="10287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0">
                <a:solidFill>
                  <a:schemeClr val="tx1"/>
                </a:solidFill>
                <a:latin typeface="Calibri" panose="020F0502020204030204" pitchFamily="34" charset="0"/>
              </a:defRPr>
            </a:lvl1pPr>
            <a:lvl2pPr marL="742950" indent="-285750">
              <a:defRPr sz="5000">
                <a:solidFill>
                  <a:schemeClr val="tx1"/>
                </a:solidFill>
                <a:latin typeface="Calibri" panose="020F0502020204030204" pitchFamily="34" charset="0"/>
              </a:defRPr>
            </a:lvl2pPr>
            <a:lvl3pPr marL="1143000" indent="-228600">
              <a:defRPr sz="5000">
                <a:solidFill>
                  <a:schemeClr val="tx1"/>
                </a:solidFill>
                <a:latin typeface="Calibri" panose="020F0502020204030204" pitchFamily="34" charset="0"/>
              </a:defRPr>
            </a:lvl3pPr>
            <a:lvl4pPr marL="1600200" indent="-228600">
              <a:defRPr sz="5000">
                <a:solidFill>
                  <a:schemeClr val="tx1"/>
                </a:solidFill>
                <a:latin typeface="Calibri" panose="020F0502020204030204" pitchFamily="34" charset="0"/>
              </a:defRPr>
            </a:lvl4pPr>
            <a:lvl5pPr marL="2057400" indent="-228600">
              <a:defRPr sz="5000">
                <a:solidFill>
                  <a:schemeClr val="tx1"/>
                </a:solidFill>
                <a:latin typeface="Calibri" panose="020F0502020204030204" pitchFamily="34" charset="0"/>
              </a:defRPr>
            </a:lvl5pPr>
            <a:lvl6pPr marL="2514600" indent="-228600" fontAlgn="base">
              <a:spcBef>
                <a:spcPct val="0"/>
              </a:spcBef>
              <a:spcAft>
                <a:spcPct val="0"/>
              </a:spcAft>
              <a:defRPr sz="5000">
                <a:solidFill>
                  <a:schemeClr val="tx1"/>
                </a:solidFill>
                <a:latin typeface="Calibri" panose="020F0502020204030204" pitchFamily="34" charset="0"/>
              </a:defRPr>
            </a:lvl6pPr>
            <a:lvl7pPr marL="2971800" indent="-228600" fontAlgn="base">
              <a:spcBef>
                <a:spcPct val="0"/>
              </a:spcBef>
              <a:spcAft>
                <a:spcPct val="0"/>
              </a:spcAft>
              <a:defRPr sz="5000">
                <a:solidFill>
                  <a:schemeClr val="tx1"/>
                </a:solidFill>
                <a:latin typeface="Calibri" panose="020F0502020204030204" pitchFamily="34" charset="0"/>
              </a:defRPr>
            </a:lvl7pPr>
            <a:lvl8pPr marL="3429000" indent="-228600" fontAlgn="base">
              <a:spcBef>
                <a:spcPct val="0"/>
              </a:spcBef>
              <a:spcAft>
                <a:spcPct val="0"/>
              </a:spcAft>
              <a:defRPr sz="5000">
                <a:solidFill>
                  <a:schemeClr val="tx1"/>
                </a:solidFill>
                <a:latin typeface="Calibri" panose="020F0502020204030204" pitchFamily="34" charset="0"/>
              </a:defRPr>
            </a:lvl8pPr>
            <a:lvl9pPr marL="3886200" indent="-228600" fontAlgn="base">
              <a:spcBef>
                <a:spcPct val="0"/>
              </a:spcBef>
              <a:spcAft>
                <a:spcPct val="0"/>
              </a:spcAft>
              <a:defRPr sz="5000">
                <a:solidFill>
                  <a:schemeClr val="tx1"/>
                </a:solidFill>
                <a:latin typeface="Calibri" panose="020F0502020204030204" pitchFamily="34" charset="0"/>
              </a:defRPr>
            </a:lvl9pPr>
          </a:lstStyle>
          <a:p>
            <a:pPr defTabSz="914400"/>
            <a:endParaRPr lang="vi-VN" altLang="en-US" sz="1400" b="1" dirty="0">
              <a:latin typeface="Arial" panose="020B0604020202020204" pitchFamily="34" charset="0"/>
              <a:cs typeface="Times New Roman" panose="02020603050405020304" pitchFamily="18" charset="0"/>
            </a:endParaRPr>
          </a:p>
          <a:p>
            <a:pPr algn="ctr" defTabSz="914400"/>
            <a:r>
              <a:rPr lang="vi-VN" altLang="en-US" sz="1400" b="1" dirty="0">
                <a:latin typeface="Arial" panose="020B0604020202020204" pitchFamily="34" charset="0"/>
                <a:cs typeface="Times New Roman" panose="02020603050405020304" pitchFamily="18" charset="0"/>
              </a:rPr>
              <a:t>n </a:t>
            </a:r>
            <a:r>
              <a:rPr lang="vi-VN" altLang="en-US" sz="1400" b="1" dirty="0" smtClean="0">
                <a:latin typeface="Arial" panose="020B0604020202020204" pitchFamily="34" charset="0"/>
                <a:cs typeface="Times New Roman" panose="02020603050405020304" pitchFamily="18" charset="0"/>
              </a:rPr>
              <a:t>=</a:t>
            </a:r>
            <a:r>
              <a:rPr lang="en-US" altLang="en-US" sz="1400" b="1" dirty="0" smtClean="0">
                <a:latin typeface="Arial" panose="020B0604020202020204" pitchFamily="34" charset="0"/>
                <a:cs typeface="Times New Roman" panose="02020603050405020304" pitchFamily="18" charset="0"/>
              </a:rPr>
              <a:t> 6</a:t>
            </a:r>
            <a:r>
              <a:rPr lang="vi-VN" altLang="en-US" sz="1400" b="1" dirty="0" smtClean="0">
                <a:latin typeface="Arial" panose="020B0604020202020204" pitchFamily="34" charset="0"/>
                <a:cs typeface="Times New Roman" panose="02020603050405020304" pitchFamily="18" charset="0"/>
              </a:rPr>
              <a:t> (</a:t>
            </a:r>
            <a:r>
              <a:rPr lang="en-US" altLang="en-US" sz="1400" b="1" dirty="0">
                <a:latin typeface="Arial" panose="020B0604020202020204" pitchFamily="34" charset="0"/>
                <a:cs typeface="Times New Roman" panose="02020603050405020304" pitchFamily="18" charset="0"/>
              </a:rPr>
              <a:t>3</a:t>
            </a:r>
            <a:r>
              <a:rPr lang="vi-VN" altLang="en-US" sz="1400" b="1" dirty="0" smtClean="0">
                <a:latin typeface="Arial" panose="020B0604020202020204" pitchFamily="34" charset="0"/>
                <a:cs typeface="Times New Roman" panose="02020603050405020304" pitchFamily="18" charset="0"/>
              </a:rPr>
              <a:t>.2</a:t>
            </a:r>
            <a:r>
              <a:rPr lang="vi-VN" altLang="en-US" sz="1400" b="1" dirty="0">
                <a:latin typeface="Arial" panose="020B0604020202020204" pitchFamily="34" charset="0"/>
                <a:cs typeface="Times New Roman" panose="02020603050405020304" pitchFamily="18" charset="0"/>
              </a:rPr>
              <a:t>%)</a:t>
            </a:r>
            <a:endParaRPr lang="vi-VN" altLang="en-US" sz="1400" dirty="0">
              <a:latin typeface="Arial" panose="020B0604020202020204" pitchFamily="34" charset="0"/>
            </a:endParaRPr>
          </a:p>
        </p:txBody>
      </p:sp>
      <p:sp>
        <p:nvSpPr>
          <p:cNvPr id="113" name="Text Box 25"/>
          <p:cNvSpPr txBox="1">
            <a:spLocks noChangeArrowheads="1"/>
          </p:cNvSpPr>
          <p:nvPr/>
        </p:nvSpPr>
        <p:spPr bwMode="auto">
          <a:xfrm>
            <a:off x="11973883" y="32079241"/>
            <a:ext cx="10287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0">
                <a:solidFill>
                  <a:schemeClr val="tx1"/>
                </a:solidFill>
                <a:latin typeface="Calibri" panose="020F0502020204030204" pitchFamily="34" charset="0"/>
              </a:defRPr>
            </a:lvl1pPr>
            <a:lvl2pPr marL="742950" indent="-285750">
              <a:defRPr sz="5000">
                <a:solidFill>
                  <a:schemeClr val="tx1"/>
                </a:solidFill>
                <a:latin typeface="Calibri" panose="020F0502020204030204" pitchFamily="34" charset="0"/>
              </a:defRPr>
            </a:lvl2pPr>
            <a:lvl3pPr marL="1143000" indent="-228600">
              <a:defRPr sz="5000">
                <a:solidFill>
                  <a:schemeClr val="tx1"/>
                </a:solidFill>
                <a:latin typeface="Calibri" panose="020F0502020204030204" pitchFamily="34" charset="0"/>
              </a:defRPr>
            </a:lvl3pPr>
            <a:lvl4pPr marL="1600200" indent="-228600">
              <a:defRPr sz="5000">
                <a:solidFill>
                  <a:schemeClr val="tx1"/>
                </a:solidFill>
                <a:latin typeface="Calibri" panose="020F0502020204030204" pitchFamily="34" charset="0"/>
              </a:defRPr>
            </a:lvl4pPr>
            <a:lvl5pPr marL="2057400" indent="-228600">
              <a:defRPr sz="5000">
                <a:solidFill>
                  <a:schemeClr val="tx1"/>
                </a:solidFill>
                <a:latin typeface="Calibri" panose="020F0502020204030204" pitchFamily="34" charset="0"/>
              </a:defRPr>
            </a:lvl5pPr>
            <a:lvl6pPr marL="2514600" indent="-228600" fontAlgn="base">
              <a:spcBef>
                <a:spcPct val="0"/>
              </a:spcBef>
              <a:spcAft>
                <a:spcPct val="0"/>
              </a:spcAft>
              <a:defRPr sz="5000">
                <a:solidFill>
                  <a:schemeClr val="tx1"/>
                </a:solidFill>
                <a:latin typeface="Calibri" panose="020F0502020204030204" pitchFamily="34" charset="0"/>
              </a:defRPr>
            </a:lvl6pPr>
            <a:lvl7pPr marL="2971800" indent="-228600" fontAlgn="base">
              <a:spcBef>
                <a:spcPct val="0"/>
              </a:spcBef>
              <a:spcAft>
                <a:spcPct val="0"/>
              </a:spcAft>
              <a:defRPr sz="5000">
                <a:solidFill>
                  <a:schemeClr val="tx1"/>
                </a:solidFill>
                <a:latin typeface="Calibri" panose="020F0502020204030204" pitchFamily="34" charset="0"/>
              </a:defRPr>
            </a:lvl7pPr>
            <a:lvl8pPr marL="3429000" indent="-228600" fontAlgn="base">
              <a:spcBef>
                <a:spcPct val="0"/>
              </a:spcBef>
              <a:spcAft>
                <a:spcPct val="0"/>
              </a:spcAft>
              <a:defRPr sz="5000">
                <a:solidFill>
                  <a:schemeClr val="tx1"/>
                </a:solidFill>
                <a:latin typeface="Calibri" panose="020F0502020204030204" pitchFamily="34" charset="0"/>
              </a:defRPr>
            </a:lvl8pPr>
            <a:lvl9pPr marL="3886200" indent="-228600" fontAlgn="base">
              <a:spcBef>
                <a:spcPct val="0"/>
              </a:spcBef>
              <a:spcAft>
                <a:spcPct val="0"/>
              </a:spcAft>
              <a:defRPr sz="5000">
                <a:solidFill>
                  <a:schemeClr val="tx1"/>
                </a:solidFill>
                <a:latin typeface="Calibri" panose="020F0502020204030204" pitchFamily="34" charset="0"/>
              </a:defRPr>
            </a:lvl9pPr>
          </a:lstStyle>
          <a:p>
            <a:pPr defTabSz="914400"/>
            <a:endParaRPr lang="vi-VN" altLang="en-US" sz="1400" b="1" dirty="0">
              <a:latin typeface="Arial" panose="020B0604020202020204" pitchFamily="34" charset="0"/>
              <a:cs typeface="Times New Roman" panose="02020603050405020304" pitchFamily="18" charset="0"/>
            </a:endParaRPr>
          </a:p>
          <a:p>
            <a:pPr algn="ctr" defTabSz="914400"/>
            <a:r>
              <a:rPr lang="vi-VN" altLang="en-US" sz="1400" b="1" dirty="0">
                <a:latin typeface="Arial" panose="020B0604020202020204" pitchFamily="34" charset="0"/>
                <a:cs typeface="Times New Roman" panose="02020603050405020304" pitchFamily="18" charset="0"/>
              </a:rPr>
              <a:t>n =</a:t>
            </a:r>
            <a:r>
              <a:rPr lang="vi-VN" altLang="en-US" sz="1400" b="1" dirty="0" smtClean="0">
                <a:latin typeface="Arial" panose="020B0604020202020204" pitchFamily="34" charset="0"/>
                <a:cs typeface="Times New Roman" panose="02020603050405020304" pitchFamily="18" charset="0"/>
              </a:rPr>
              <a:t>1</a:t>
            </a:r>
            <a:r>
              <a:rPr lang="en-US" altLang="en-US" sz="1400" b="1" dirty="0" smtClean="0">
                <a:latin typeface="Arial" panose="020B0604020202020204" pitchFamily="34" charset="0"/>
                <a:cs typeface="Times New Roman" panose="02020603050405020304" pitchFamily="18" charset="0"/>
              </a:rPr>
              <a:t>0</a:t>
            </a:r>
            <a:r>
              <a:rPr lang="vi-VN" altLang="en-US" sz="1400" b="1" dirty="0" smtClean="0">
                <a:latin typeface="Arial" panose="020B0604020202020204" pitchFamily="34" charset="0"/>
                <a:cs typeface="Times New Roman" panose="02020603050405020304" pitchFamily="18" charset="0"/>
              </a:rPr>
              <a:t> (</a:t>
            </a:r>
            <a:r>
              <a:rPr lang="en-US" altLang="en-US" sz="1400" b="1" dirty="0">
                <a:latin typeface="Arial" panose="020B0604020202020204" pitchFamily="34" charset="0"/>
                <a:cs typeface="Times New Roman" panose="02020603050405020304" pitchFamily="18" charset="0"/>
              </a:rPr>
              <a:t>5</a:t>
            </a:r>
            <a:r>
              <a:rPr lang="vi-VN" altLang="en-US" sz="1400" b="1" dirty="0" smtClean="0">
                <a:latin typeface="Arial" panose="020B0604020202020204" pitchFamily="34" charset="0"/>
                <a:cs typeface="Times New Roman" panose="02020603050405020304" pitchFamily="18" charset="0"/>
              </a:rPr>
              <a:t>.</a:t>
            </a:r>
            <a:r>
              <a:rPr lang="en-US" altLang="en-US" sz="1400" b="1" dirty="0" smtClean="0">
                <a:latin typeface="Arial" panose="020B0604020202020204" pitchFamily="34" charset="0"/>
                <a:cs typeface="Times New Roman" panose="02020603050405020304" pitchFamily="18" charset="0"/>
              </a:rPr>
              <a:t>3</a:t>
            </a:r>
            <a:r>
              <a:rPr lang="vi-VN" altLang="en-US" sz="1400" b="1" dirty="0" smtClean="0">
                <a:latin typeface="Arial" panose="020B0604020202020204" pitchFamily="34" charset="0"/>
                <a:cs typeface="Times New Roman" panose="02020603050405020304" pitchFamily="18" charset="0"/>
              </a:rPr>
              <a:t>%)</a:t>
            </a:r>
            <a:endParaRPr lang="vi-VN" altLang="en-US" sz="1400" dirty="0">
              <a:latin typeface="Arial" panose="020B0604020202020204" pitchFamily="34" charset="0"/>
            </a:endParaRPr>
          </a:p>
        </p:txBody>
      </p:sp>
      <p:sp>
        <p:nvSpPr>
          <p:cNvPr id="114" name="Text Box 25"/>
          <p:cNvSpPr txBox="1">
            <a:spLocks noChangeArrowheads="1"/>
          </p:cNvSpPr>
          <p:nvPr/>
        </p:nvSpPr>
        <p:spPr bwMode="auto">
          <a:xfrm>
            <a:off x="18227487" y="30183751"/>
            <a:ext cx="10287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0">
                <a:solidFill>
                  <a:schemeClr val="tx1"/>
                </a:solidFill>
                <a:latin typeface="Calibri" panose="020F0502020204030204" pitchFamily="34" charset="0"/>
              </a:defRPr>
            </a:lvl1pPr>
            <a:lvl2pPr marL="742950" indent="-285750">
              <a:defRPr sz="5000">
                <a:solidFill>
                  <a:schemeClr val="tx1"/>
                </a:solidFill>
                <a:latin typeface="Calibri" panose="020F0502020204030204" pitchFamily="34" charset="0"/>
              </a:defRPr>
            </a:lvl2pPr>
            <a:lvl3pPr marL="1143000" indent="-228600">
              <a:defRPr sz="5000">
                <a:solidFill>
                  <a:schemeClr val="tx1"/>
                </a:solidFill>
                <a:latin typeface="Calibri" panose="020F0502020204030204" pitchFamily="34" charset="0"/>
              </a:defRPr>
            </a:lvl3pPr>
            <a:lvl4pPr marL="1600200" indent="-228600">
              <a:defRPr sz="5000">
                <a:solidFill>
                  <a:schemeClr val="tx1"/>
                </a:solidFill>
                <a:latin typeface="Calibri" panose="020F0502020204030204" pitchFamily="34" charset="0"/>
              </a:defRPr>
            </a:lvl4pPr>
            <a:lvl5pPr marL="2057400" indent="-228600">
              <a:defRPr sz="5000">
                <a:solidFill>
                  <a:schemeClr val="tx1"/>
                </a:solidFill>
                <a:latin typeface="Calibri" panose="020F0502020204030204" pitchFamily="34" charset="0"/>
              </a:defRPr>
            </a:lvl5pPr>
            <a:lvl6pPr marL="2514600" indent="-228600" fontAlgn="base">
              <a:spcBef>
                <a:spcPct val="0"/>
              </a:spcBef>
              <a:spcAft>
                <a:spcPct val="0"/>
              </a:spcAft>
              <a:defRPr sz="5000">
                <a:solidFill>
                  <a:schemeClr val="tx1"/>
                </a:solidFill>
                <a:latin typeface="Calibri" panose="020F0502020204030204" pitchFamily="34" charset="0"/>
              </a:defRPr>
            </a:lvl6pPr>
            <a:lvl7pPr marL="2971800" indent="-228600" fontAlgn="base">
              <a:spcBef>
                <a:spcPct val="0"/>
              </a:spcBef>
              <a:spcAft>
                <a:spcPct val="0"/>
              </a:spcAft>
              <a:defRPr sz="5000">
                <a:solidFill>
                  <a:schemeClr val="tx1"/>
                </a:solidFill>
                <a:latin typeface="Calibri" panose="020F0502020204030204" pitchFamily="34" charset="0"/>
              </a:defRPr>
            </a:lvl7pPr>
            <a:lvl8pPr marL="3429000" indent="-228600" fontAlgn="base">
              <a:spcBef>
                <a:spcPct val="0"/>
              </a:spcBef>
              <a:spcAft>
                <a:spcPct val="0"/>
              </a:spcAft>
              <a:defRPr sz="5000">
                <a:solidFill>
                  <a:schemeClr val="tx1"/>
                </a:solidFill>
                <a:latin typeface="Calibri" panose="020F0502020204030204" pitchFamily="34" charset="0"/>
              </a:defRPr>
            </a:lvl8pPr>
            <a:lvl9pPr marL="3886200" indent="-228600" fontAlgn="base">
              <a:spcBef>
                <a:spcPct val="0"/>
              </a:spcBef>
              <a:spcAft>
                <a:spcPct val="0"/>
              </a:spcAft>
              <a:defRPr sz="5000">
                <a:solidFill>
                  <a:schemeClr val="tx1"/>
                </a:solidFill>
                <a:latin typeface="Calibri" panose="020F0502020204030204" pitchFamily="34" charset="0"/>
              </a:defRPr>
            </a:lvl9pPr>
          </a:lstStyle>
          <a:p>
            <a:pPr defTabSz="914400"/>
            <a:endParaRPr lang="vi-VN" altLang="en-US" sz="1400" b="1" dirty="0">
              <a:latin typeface="Arial" panose="020B0604020202020204" pitchFamily="34" charset="0"/>
              <a:cs typeface="Times New Roman" panose="02020603050405020304" pitchFamily="18" charset="0"/>
            </a:endParaRPr>
          </a:p>
          <a:p>
            <a:pPr algn="ctr" defTabSz="914400"/>
            <a:r>
              <a:rPr lang="vi-VN" altLang="en-US" sz="1400" b="1" dirty="0">
                <a:latin typeface="Arial" panose="020B0604020202020204" pitchFamily="34" charset="0"/>
                <a:cs typeface="Times New Roman" panose="02020603050405020304" pitchFamily="18" charset="0"/>
              </a:rPr>
              <a:t>n =17 </a:t>
            </a:r>
            <a:endParaRPr lang="en-US" altLang="en-US" sz="1400" b="1" dirty="0" smtClean="0">
              <a:latin typeface="Arial" panose="020B0604020202020204" pitchFamily="34" charset="0"/>
              <a:cs typeface="Times New Roman" panose="02020603050405020304" pitchFamily="18" charset="0"/>
            </a:endParaRPr>
          </a:p>
          <a:p>
            <a:pPr algn="ctr" defTabSz="914400"/>
            <a:r>
              <a:rPr lang="vi-VN" altLang="en-US" sz="1400" b="1" dirty="0" smtClean="0">
                <a:latin typeface="Arial" panose="020B0604020202020204" pitchFamily="34" charset="0"/>
                <a:cs typeface="Times New Roman" panose="02020603050405020304" pitchFamily="18" charset="0"/>
              </a:rPr>
              <a:t>(</a:t>
            </a:r>
            <a:r>
              <a:rPr lang="en-US" altLang="en-US" sz="1400" b="1" dirty="0">
                <a:latin typeface="Arial" panose="020B0604020202020204" pitchFamily="34" charset="0"/>
                <a:cs typeface="Times New Roman" panose="02020603050405020304" pitchFamily="18" charset="0"/>
              </a:rPr>
              <a:t>9</a:t>
            </a:r>
            <a:r>
              <a:rPr lang="vi-VN" altLang="en-US" sz="1400" b="1" dirty="0" smtClean="0">
                <a:latin typeface="Arial" panose="020B0604020202020204" pitchFamily="34" charset="0"/>
                <a:cs typeface="Times New Roman" panose="02020603050405020304" pitchFamily="18" charset="0"/>
              </a:rPr>
              <a:t>.</a:t>
            </a:r>
            <a:r>
              <a:rPr lang="en-US" altLang="en-US" sz="1400" b="1" dirty="0" smtClean="0">
                <a:latin typeface="Arial" panose="020B0604020202020204" pitchFamily="34" charset="0"/>
                <a:cs typeface="Times New Roman" panose="02020603050405020304" pitchFamily="18" charset="0"/>
              </a:rPr>
              <a:t>0</a:t>
            </a:r>
            <a:r>
              <a:rPr lang="vi-VN" altLang="en-US" sz="1400" b="1" dirty="0" smtClean="0">
                <a:latin typeface="Arial" panose="020B0604020202020204" pitchFamily="34" charset="0"/>
                <a:cs typeface="Times New Roman" panose="02020603050405020304" pitchFamily="18" charset="0"/>
              </a:rPr>
              <a:t>%)</a:t>
            </a:r>
            <a:endParaRPr lang="vi-VN" altLang="en-US" sz="1400" dirty="0">
              <a:latin typeface="Arial" panose="020B0604020202020204" pitchFamily="34" charset="0"/>
            </a:endParaRPr>
          </a:p>
        </p:txBody>
      </p:sp>
      <p:sp>
        <p:nvSpPr>
          <p:cNvPr id="115" name="Text Box 25"/>
          <p:cNvSpPr txBox="1">
            <a:spLocks noChangeArrowheads="1"/>
          </p:cNvSpPr>
          <p:nvPr/>
        </p:nvSpPr>
        <p:spPr bwMode="auto">
          <a:xfrm>
            <a:off x="14723220" y="33067624"/>
            <a:ext cx="10287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0">
                <a:solidFill>
                  <a:schemeClr val="tx1"/>
                </a:solidFill>
                <a:latin typeface="Calibri" panose="020F0502020204030204" pitchFamily="34" charset="0"/>
              </a:defRPr>
            </a:lvl1pPr>
            <a:lvl2pPr marL="742950" indent="-285750">
              <a:defRPr sz="5000">
                <a:solidFill>
                  <a:schemeClr val="tx1"/>
                </a:solidFill>
                <a:latin typeface="Calibri" panose="020F0502020204030204" pitchFamily="34" charset="0"/>
              </a:defRPr>
            </a:lvl2pPr>
            <a:lvl3pPr marL="1143000" indent="-228600">
              <a:defRPr sz="5000">
                <a:solidFill>
                  <a:schemeClr val="tx1"/>
                </a:solidFill>
                <a:latin typeface="Calibri" panose="020F0502020204030204" pitchFamily="34" charset="0"/>
              </a:defRPr>
            </a:lvl3pPr>
            <a:lvl4pPr marL="1600200" indent="-228600">
              <a:defRPr sz="5000">
                <a:solidFill>
                  <a:schemeClr val="tx1"/>
                </a:solidFill>
                <a:latin typeface="Calibri" panose="020F0502020204030204" pitchFamily="34" charset="0"/>
              </a:defRPr>
            </a:lvl4pPr>
            <a:lvl5pPr marL="2057400" indent="-228600">
              <a:defRPr sz="5000">
                <a:solidFill>
                  <a:schemeClr val="tx1"/>
                </a:solidFill>
                <a:latin typeface="Calibri" panose="020F0502020204030204" pitchFamily="34" charset="0"/>
              </a:defRPr>
            </a:lvl5pPr>
            <a:lvl6pPr marL="2514600" indent="-228600" fontAlgn="base">
              <a:spcBef>
                <a:spcPct val="0"/>
              </a:spcBef>
              <a:spcAft>
                <a:spcPct val="0"/>
              </a:spcAft>
              <a:defRPr sz="5000">
                <a:solidFill>
                  <a:schemeClr val="tx1"/>
                </a:solidFill>
                <a:latin typeface="Calibri" panose="020F0502020204030204" pitchFamily="34" charset="0"/>
              </a:defRPr>
            </a:lvl6pPr>
            <a:lvl7pPr marL="2971800" indent="-228600" fontAlgn="base">
              <a:spcBef>
                <a:spcPct val="0"/>
              </a:spcBef>
              <a:spcAft>
                <a:spcPct val="0"/>
              </a:spcAft>
              <a:defRPr sz="5000">
                <a:solidFill>
                  <a:schemeClr val="tx1"/>
                </a:solidFill>
                <a:latin typeface="Calibri" panose="020F0502020204030204" pitchFamily="34" charset="0"/>
              </a:defRPr>
            </a:lvl7pPr>
            <a:lvl8pPr marL="3429000" indent="-228600" fontAlgn="base">
              <a:spcBef>
                <a:spcPct val="0"/>
              </a:spcBef>
              <a:spcAft>
                <a:spcPct val="0"/>
              </a:spcAft>
              <a:defRPr sz="5000">
                <a:solidFill>
                  <a:schemeClr val="tx1"/>
                </a:solidFill>
                <a:latin typeface="Calibri" panose="020F0502020204030204" pitchFamily="34" charset="0"/>
              </a:defRPr>
            </a:lvl8pPr>
            <a:lvl9pPr marL="3886200" indent="-228600" fontAlgn="base">
              <a:spcBef>
                <a:spcPct val="0"/>
              </a:spcBef>
              <a:spcAft>
                <a:spcPct val="0"/>
              </a:spcAft>
              <a:defRPr sz="5000">
                <a:solidFill>
                  <a:schemeClr val="tx1"/>
                </a:solidFill>
                <a:latin typeface="Calibri" panose="020F0502020204030204" pitchFamily="34" charset="0"/>
              </a:defRPr>
            </a:lvl9pPr>
          </a:lstStyle>
          <a:p>
            <a:pPr defTabSz="914400"/>
            <a:endParaRPr lang="vi-VN" altLang="en-US" sz="1400" b="1" dirty="0">
              <a:latin typeface="Arial" panose="020B0604020202020204" pitchFamily="34" charset="0"/>
              <a:cs typeface="Times New Roman" panose="02020603050405020304" pitchFamily="18" charset="0"/>
            </a:endParaRPr>
          </a:p>
          <a:p>
            <a:pPr algn="ctr" defTabSz="914400"/>
            <a:r>
              <a:rPr lang="vi-VN" altLang="en-US" sz="1400" b="1" dirty="0">
                <a:latin typeface="Arial" panose="020B0604020202020204" pitchFamily="34" charset="0"/>
                <a:cs typeface="Times New Roman" panose="02020603050405020304" pitchFamily="18" charset="0"/>
              </a:rPr>
              <a:t>n </a:t>
            </a:r>
            <a:r>
              <a:rPr lang="vi-VN" altLang="en-US" sz="1400" b="1" dirty="0" smtClean="0">
                <a:latin typeface="Arial" panose="020B0604020202020204" pitchFamily="34" charset="0"/>
                <a:cs typeface="Times New Roman" panose="02020603050405020304" pitchFamily="18" charset="0"/>
              </a:rPr>
              <a:t>=</a:t>
            </a:r>
            <a:r>
              <a:rPr lang="en-US" altLang="en-US" sz="1400" b="1" dirty="0" smtClean="0">
                <a:latin typeface="Arial" panose="020B0604020202020204" pitchFamily="34" charset="0"/>
                <a:cs typeface="Times New Roman" panose="02020603050405020304" pitchFamily="18" charset="0"/>
              </a:rPr>
              <a:t>29</a:t>
            </a:r>
            <a:r>
              <a:rPr lang="vi-VN" altLang="en-US" sz="1400" b="1" dirty="0" smtClean="0">
                <a:latin typeface="Arial" panose="020B0604020202020204" pitchFamily="34" charset="0"/>
                <a:cs typeface="Times New Roman" panose="02020603050405020304" pitchFamily="18" charset="0"/>
              </a:rPr>
              <a:t> (</a:t>
            </a:r>
            <a:r>
              <a:rPr lang="en-US" altLang="en-US" sz="1400" b="1" dirty="0" smtClean="0">
                <a:latin typeface="Arial" panose="020B0604020202020204" pitchFamily="34" charset="0"/>
                <a:cs typeface="Times New Roman" panose="02020603050405020304" pitchFamily="18" charset="0"/>
              </a:rPr>
              <a:t>15</a:t>
            </a:r>
            <a:r>
              <a:rPr lang="vi-VN" altLang="en-US" sz="1400" b="1" dirty="0" smtClean="0">
                <a:latin typeface="Arial" panose="020B0604020202020204" pitchFamily="34" charset="0"/>
                <a:cs typeface="Times New Roman" panose="02020603050405020304" pitchFamily="18" charset="0"/>
              </a:rPr>
              <a:t>.</a:t>
            </a:r>
            <a:r>
              <a:rPr lang="en-US" altLang="en-US" sz="1400" b="1" dirty="0" smtClean="0">
                <a:latin typeface="Arial" panose="020B0604020202020204" pitchFamily="34" charset="0"/>
                <a:cs typeface="Times New Roman" panose="02020603050405020304" pitchFamily="18" charset="0"/>
              </a:rPr>
              <a:t>3</a:t>
            </a:r>
            <a:r>
              <a:rPr lang="vi-VN" altLang="en-US" sz="1400" b="1" dirty="0" smtClean="0">
                <a:latin typeface="Arial" panose="020B0604020202020204" pitchFamily="34" charset="0"/>
                <a:cs typeface="Times New Roman" panose="02020603050405020304" pitchFamily="18" charset="0"/>
              </a:rPr>
              <a:t>%)</a:t>
            </a:r>
            <a:endParaRPr lang="vi-VN" altLang="en-US" sz="1400" dirty="0">
              <a:latin typeface="Arial" panose="020B0604020202020204" pitchFamily="34" charset="0"/>
            </a:endParaRPr>
          </a:p>
        </p:txBody>
      </p:sp>
      <p:sp>
        <p:nvSpPr>
          <p:cNvPr id="116" name="Text Box 25"/>
          <p:cNvSpPr txBox="1">
            <a:spLocks noChangeArrowheads="1"/>
          </p:cNvSpPr>
          <p:nvPr/>
        </p:nvSpPr>
        <p:spPr bwMode="auto">
          <a:xfrm>
            <a:off x="12611100" y="32762824"/>
            <a:ext cx="10287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0">
                <a:solidFill>
                  <a:schemeClr val="tx1"/>
                </a:solidFill>
                <a:latin typeface="Calibri" panose="020F0502020204030204" pitchFamily="34" charset="0"/>
              </a:defRPr>
            </a:lvl1pPr>
            <a:lvl2pPr marL="742950" indent="-285750">
              <a:defRPr sz="5000">
                <a:solidFill>
                  <a:schemeClr val="tx1"/>
                </a:solidFill>
                <a:latin typeface="Calibri" panose="020F0502020204030204" pitchFamily="34" charset="0"/>
              </a:defRPr>
            </a:lvl2pPr>
            <a:lvl3pPr marL="1143000" indent="-228600">
              <a:defRPr sz="5000">
                <a:solidFill>
                  <a:schemeClr val="tx1"/>
                </a:solidFill>
                <a:latin typeface="Calibri" panose="020F0502020204030204" pitchFamily="34" charset="0"/>
              </a:defRPr>
            </a:lvl3pPr>
            <a:lvl4pPr marL="1600200" indent="-228600">
              <a:defRPr sz="5000">
                <a:solidFill>
                  <a:schemeClr val="tx1"/>
                </a:solidFill>
                <a:latin typeface="Calibri" panose="020F0502020204030204" pitchFamily="34" charset="0"/>
              </a:defRPr>
            </a:lvl4pPr>
            <a:lvl5pPr marL="2057400" indent="-228600">
              <a:defRPr sz="5000">
                <a:solidFill>
                  <a:schemeClr val="tx1"/>
                </a:solidFill>
                <a:latin typeface="Calibri" panose="020F0502020204030204" pitchFamily="34" charset="0"/>
              </a:defRPr>
            </a:lvl5pPr>
            <a:lvl6pPr marL="2514600" indent="-228600" fontAlgn="base">
              <a:spcBef>
                <a:spcPct val="0"/>
              </a:spcBef>
              <a:spcAft>
                <a:spcPct val="0"/>
              </a:spcAft>
              <a:defRPr sz="5000">
                <a:solidFill>
                  <a:schemeClr val="tx1"/>
                </a:solidFill>
                <a:latin typeface="Calibri" panose="020F0502020204030204" pitchFamily="34" charset="0"/>
              </a:defRPr>
            </a:lvl6pPr>
            <a:lvl7pPr marL="2971800" indent="-228600" fontAlgn="base">
              <a:spcBef>
                <a:spcPct val="0"/>
              </a:spcBef>
              <a:spcAft>
                <a:spcPct val="0"/>
              </a:spcAft>
              <a:defRPr sz="5000">
                <a:solidFill>
                  <a:schemeClr val="tx1"/>
                </a:solidFill>
                <a:latin typeface="Calibri" panose="020F0502020204030204" pitchFamily="34" charset="0"/>
              </a:defRPr>
            </a:lvl7pPr>
            <a:lvl8pPr marL="3429000" indent="-228600" fontAlgn="base">
              <a:spcBef>
                <a:spcPct val="0"/>
              </a:spcBef>
              <a:spcAft>
                <a:spcPct val="0"/>
              </a:spcAft>
              <a:defRPr sz="5000">
                <a:solidFill>
                  <a:schemeClr val="tx1"/>
                </a:solidFill>
                <a:latin typeface="Calibri" panose="020F0502020204030204" pitchFamily="34" charset="0"/>
              </a:defRPr>
            </a:lvl8pPr>
            <a:lvl9pPr marL="3886200" indent="-228600" fontAlgn="base">
              <a:spcBef>
                <a:spcPct val="0"/>
              </a:spcBef>
              <a:spcAft>
                <a:spcPct val="0"/>
              </a:spcAft>
              <a:defRPr sz="5000">
                <a:solidFill>
                  <a:schemeClr val="tx1"/>
                </a:solidFill>
                <a:latin typeface="Calibri" panose="020F0502020204030204" pitchFamily="34" charset="0"/>
              </a:defRPr>
            </a:lvl9pPr>
          </a:lstStyle>
          <a:p>
            <a:pPr defTabSz="914400"/>
            <a:endParaRPr lang="vi-VN" altLang="en-US" sz="1400" b="1" dirty="0">
              <a:latin typeface="Arial" panose="020B0604020202020204" pitchFamily="34" charset="0"/>
              <a:cs typeface="Times New Roman" panose="02020603050405020304" pitchFamily="18" charset="0"/>
            </a:endParaRPr>
          </a:p>
          <a:p>
            <a:pPr algn="ctr" defTabSz="914400"/>
            <a:r>
              <a:rPr lang="vi-VN" altLang="en-US" sz="1400" b="1" dirty="0">
                <a:latin typeface="Arial" panose="020B0604020202020204" pitchFamily="34" charset="0"/>
                <a:cs typeface="Times New Roman" panose="02020603050405020304" pitchFamily="18" charset="0"/>
              </a:rPr>
              <a:t>n </a:t>
            </a:r>
            <a:r>
              <a:rPr lang="vi-VN" altLang="en-US" sz="1400" b="1" dirty="0" smtClean="0">
                <a:latin typeface="Arial" panose="020B0604020202020204" pitchFamily="34" charset="0"/>
                <a:cs typeface="Times New Roman" panose="02020603050405020304" pitchFamily="18" charset="0"/>
              </a:rPr>
              <a:t>=</a:t>
            </a:r>
            <a:r>
              <a:rPr lang="en-US" altLang="en-US" sz="1400" b="1" dirty="0" smtClean="0">
                <a:latin typeface="Arial" panose="020B0604020202020204" pitchFamily="34" charset="0"/>
                <a:cs typeface="Times New Roman" panose="02020603050405020304" pitchFamily="18" charset="0"/>
              </a:rPr>
              <a:t> 2</a:t>
            </a:r>
            <a:r>
              <a:rPr lang="vi-VN" altLang="en-US" sz="1400" b="1" dirty="0" smtClean="0">
                <a:latin typeface="Arial" panose="020B0604020202020204" pitchFamily="34" charset="0"/>
                <a:cs typeface="Times New Roman" panose="02020603050405020304" pitchFamily="18" charset="0"/>
              </a:rPr>
              <a:t>1 (</a:t>
            </a:r>
            <a:r>
              <a:rPr lang="en-US" altLang="en-US" sz="1400" b="1" dirty="0" smtClean="0">
                <a:latin typeface="Arial" panose="020B0604020202020204" pitchFamily="34" charset="0"/>
                <a:cs typeface="Times New Roman" panose="02020603050405020304" pitchFamily="18" charset="0"/>
              </a:rPr>
              <a:t>11</a:t>
            </a:r>
            <a:r>
              <a:rPr lang="vi-VN" altLang="en-US" sz="1400" b="1" dirty="0" smtClean="0">
                <a:latin typeface="Arial" panose="020B0604020202020204" pitchFamily="34" charset="0"/>
                <a:cs typeface="Times New Roman" panose="02020603050405020304" pitchFamily="18" charset="0"/>
              </a:rPr>
              <a:t>.</a:t>
            </a:r>
            <a:r>
              <a:rPr lang="en-US" altLang="en-US" sz="1400" b="1" dirty="0" smtClean="0">
                <a:latin typeface="Arial" panose="020B0604020202020204" pitchFamily="34" charset="0"/>
                <a:cs typeface="Times New Roman" panose="02020603050405020304" pitchFamily="18" charset="0"/>
              </a:rPr>
              <a:t>1</a:t>
            </a:r>
            <a:r>
              <a:rPr lang="vi-VN" altLang="en-US" sz="1400" b="1" dirty="0" smtClean="0">
                <a:latin typeface="Arial" panose="020B0604020202020204" pitchFamily="34" charset="0"/>
                <a:cs typeface="Times New Roman" panose="02020603050405020304" pitchFamily="18" charset="0"/>
              </a:rPr>
              <a:t>%)</a:t>
            </a:r>
            <a:endParaRPr lang="vi-VN" altLang="en-US" sz="1400" dirty="0">
              <a:latin typeface="Arial" panose="020B0604020202020204" pitchFamily="34" charset="0"/>
            </a:endParaRPr>
          </a:p>
        </p:txBody>
      </p:sp>
      <p:pic>
        <p:nvPicPr>
          <p:cNvPr id="2353" name="Picture 305" descr="https://d2cax41o7ahm5l.cloudfront.net/cs/upload-images/heartdiseases-asiapacific-2017-40165.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62601" y="819786"/>
            <a:ext cx="3228759" cy="30204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6"/>
          <p:cNvPicPr>
            <a:picLocks noChangeAspect="1" noChangeArrowheads="1"/>
          </p:cNvPicPr>
          <p:nvPr/>
        </p:nvPicPr>
        <p:blipFill>
          <a:blip r:embed="rId7">
            <a:lum bright="16000"/>
            <a:extLst>
              <a:ext uri="{28A0092B-C50C-407E-A947-70E740481C1C}">
                <a14:useLocalDpi xmlns:a14="http://schemas.microsoft.com/office/drawing/2010/main" val="0"/>
              </a:ext>
            </a:extLst>
          </a:blip>
          <a:srcRect l="1790" r="4906"/>
          <a:stretch>
            <a:fillRect/>
          </a:stretch>
        </p:blipFill>
        <p:spPr bwMode="auto">
          <a:xfrm>
            <a:off x="10832538" y="36652185"/>
            <a:ext cx="9484287" cy="321359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7" name="Flowchart: Connector 6"/>
          <p:cNvSpPr/>
          <p:nvPr/>
        </p:nvSpPr>
        <p:spPr>
          <a:xfrm>
            <a:off x="12279086" y="39424616"/>
            <a:ext cx="474889" cy="353283"/>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61" name="Picture 226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63662" y="1001310"/>
            <a:ext cx="3659188" cy="2866313"/>
          </a:xfrm>
          <a:prstGeom prst="rect">
            <a:avLst/>
          </a:prstGeom>
        </p:spPr>
      </p:pic>
      <p:pic>
        <p:nvPicPr>
          <p:cNvPr id="99" name="Picture 5"/>
          <p:cNvPicPr>
            <a:picLocks noChangeAspect="1" noChangeArrowheads="1"/>
          </p:cNvPicPr>
          <p:nvPr/>
        </p:nvPicPr>
        <p:blipFill>
          <a:blip r:embed="rId9">
            <a:extLst>
              <a:ext uri="{28A0092B-C50C-407E-A947-70E740481C1C}">
                <a14:useLocalDpi xmlns:a14="http://schemas.microsoft.com/office/drawing/2010/main" val="0"/>
              </a:ext>
            </a:extLst>
          </a:blip>
          <a:srcRect l="-4143" t="-2753" r="38885" b="2753"/>
          <a:stretch>
            <a:fillRect/>
          </a:stretch>
        </p:blipFill>
        <p:spPr bwMode="auto">
          <a:xfrm>
            <a:off x="5191919" y="16337059"/>
            <a:ext cx="5069078" cy="35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00" descr="An external file that holds a picture, illustration, etc.&#10;Object name is ipej100292-02.jpg"/>
          <p:cNvPicPr/>
          <p:nvPr/>
        </p:nvPicPr>
        <p:blipFill>
          <a:blip r:embed="rId10">
            <a:extLst>
              <a:ext uri="{28A0092B-C50C-407E-A947-70E740481C1C}">
                <a14:useLocalDpi xmlns:a14="http://schemas.microsoft.com/office/drawing/2010/main" val="0"/>
              </a:ext>
            </a:extLst>
          </a:blip>
          <a:srcRect/>
          <a:stretch>
            <a:fillRect/>
          </a:stretch>
        </p:blipFill>
        <p:spPr bwMode="auto">
          <a:xfrm>
            <a:off x="609805" y="20221245"/>
            <a:ext cx="4560683" cy="4153809"/>
          </a:xfrm>
          <a:prstGeom prst="rect">
            <a:avLst/>
          </a:prstGeom>
          <a:noFill/>
          <a:ln>
            <a:noFill/>
          </a:ln>
        </p:spPr>
      </p:pic>
      <p:pic>
        <p:nvPicPr>
          <p:cNvPr id="102" name="Picture 4" descr="E:\Document_Ref_Location_WPW_USB Drive\Cardiac Electrophysiology_ Diagnosis and Treatment _ Clinical Gate_Alan Chang_files\B9781437716177000042_f04-02-978143771617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7364" y="20249459"/>
            <a:ext cx="4902202" cy="415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2"/>
          <p:cNvPicPr>
            <a:picLocks noChangeAspect="1" noChangeArrowheads="1"/>
          </p:cNvPicPr>
          <p:nvPr/>
        </p:nvPicPr>
        <p:blipFill>
          <a:blip r:embed="rId12"/>
          <a:srcRect/>
          <a:stretch>
            <a:fillRect/>
          </a:stretch>
        </p:blipFill>
        <p:spPr bwMode="auto">
          <a:xfrm>
            <a:off x="11476653" y="19792376"/>
            <a:ext cx="8060709" cy="3584174"/>
          </a:xfrm>
          <a:prstGeom prst="rect">
            <a:avLst/>
          </a:prstGeom>
          <a:noFill/>
          <a:ln w="9525">
            <a:noFill/>
            <a:miter lim="800000"/>
            <a:headEnd/>
            <a:tailEnd/>
          </a:ln>
          <a:effectLst/>
        </p:spPr>
      </p:pic>
      <p:pic>
        <p:nvPicPr>
          <p:cNvPr id="1028" name="Picture 16"/>
          <p:cNvPicPr>
            <a:picLocks noChangeAspect="1" noChangeArrowheads="1"/>
          </p:cNvPicPr>
          <p:nvPr/>
        </p:nvPicPr>
        <p:blipFill>
          <a:blip r:embed="rId13">
            <a:extLst>
              <a:ext uri="{28A0092B-C50C-407E-A947-70E740481C1C}">
                <a14:useLocalDpi xmlns:a14="http://schemas.microsoft.com/office/drawing/2010/main" val="0"/>
              </a:ext>
            </a:extLst>
          </a:blip>
          <a:srcRect l="7573" t="16556" r="6796"/>
          <a:stretch>
            <a:fillRect/>
          </a:stretch>
        </p:blipFill>
        <p:spPr bwMode="auto">
          <a:xfrm>
            <a:off x="12773139" y="15590064"/>
            <a:ext cx="5843457" cy="376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0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881550" y="5197476"/>
            <a:ext cx="2432877" cy="1910108"/>
          </a:xfrm>
          <a:prstGeom prst="rect">
            <a:avLst/>
          </a:prstGeom>
        </p:spPr>
      </p:pic>
      <p:pic>
        <p:nvPicPr>
          <p:cNvPr id="107" name="Picture 10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80713" y="5197475"/>
            <a:ext cx="2365391" cy="1913398"/>
          </a:xfrm>
          <a:prstGeom prst="rect">
            <a:avLst/>
          </a:prstGeom>
        </p:spPr>
      </p:pic>
      <p:sp>
        <p:nvSpPr>
          <p:cNvPr id="97" name="Rectangle 256"/>
          <p:cNvSpPr>
            <a:spLocks noChangeArrowheads="1"/>
          </p:cNvSpPr>
          <p:nvPr/>
        </p:nvSpPr>
        <p:spPr bwMode="auto">
          <a:xfrm>
            <a:off x="5259448" y="34066161"/>
            <a:ext cx="753974" cy="460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2571750" rtl="0" eaLnBrk="1" fontAlgn="base" latinLnBrk="0" hangingPunct="1">
              <a:lnSpc>
                <a:spcPct val="100000"/>
              </a:lnSpc>
              <a:spcBef>
                <a:spcPct val="0"/>
              </a:spcBef>
              <a:spcAft>
                <a:spcPct val="0"/>
              </a:spcAft>
              <a:buClrTx/>
              <a:buSzTx/>
              <a:buFontTx/>
              <a:buNone/>
              <a:tabLst/>
            </a:pPr>
            <a:r>
              <a:rPr lang="en-US" altLang="en-US" sz="600" dirty="0">
                <a:latin typeface="Times New Roman" panose="02020603050405020304" pitchFamily="18" charset="0"/>
                <a:ea typeface="Calibri" panose="020F0502020204030204" pitchFamily="34" charset="0"/>
                <a:cs typeface="Times New Roman" panose="02020603050405020304" pitchFamily="18" charset="0"/>
              </a:rPr>
              <a:t>L</a:t>
            </a:r>
            <a:r>
              <a:rPr kumimoji="0" lang="en-US" altLang="en-US" sz="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PS</a:t>
            </a:r>
            <a:r>
              <a:rPr kumimoji="0" lang="en-US" altLang="en-US" sz="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delta wave in at least 2/3 inferior lead, no </a:t>
            </a:r>
            <a:r>
              <a:rPr kumimoji="0" lang="en-US" altLang="en-US" sz="6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Qrs</a:t>
            </a:r>
            <a:r>
              <a:rPr kumimoji="0" lang="en-US" altLang="en-US" sz="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 inferior</a:t>
            </a:r>
            <a:endParaRPr kumimoji="0" lang="en-US" altLang="en-US" sz="2800" b="0" i="0" u="none" strike="noStrike" cap="none" normalizeH="0" baseline="0" dirty="0" smtClean="0">
              <a:ln>
                <a:noFill/>
              </a:ln>
              <a:solidFill>
                <a:schemeClr val="tx1"/>
              </a:solidFill>
              <a:effectLst/>
              <a:latin typeface="Calibri" panose="020F0502020204030204" pitchFamily="34" charset="0"/>
            </a:endParaRPr>
          </a:p>
          <a:p>
            <a:pPr marL="0" marR="0" lvl="0" indent="0" algn="l" defTabSz="2571750" rtl="0" eaLnBrk="0" fontAlgn="base" latinLnBrk="0" hangingPunct="0">
              <a:lnSpc>
                <a:spcPct val="100000"/>
              </a:lnSpc>
              <a:spcBef>
                <a:spcPct val="0"/>
              </a:spcBef>
              <a:spcAft>
                <a:spcPct val="0"/>
              </a:spcAft>
              <a:buClrTx/>
              <a:buSzTx/>
              <a:buFontTx/>
              <a:buNone/>
              <a:tabLst/>
            </a:pPr>
            <a:endParaRPr kumimoji="0" lang="en-US" altLang="en-US" sz="5000" b="0" i="0" u="none" strike="noStrike" cap="none" normalizeH="0" baseline="0" dirty="0" smtClean="0">
              <a:ln>
                <a:noFill/>
              </a:ln>
              <a:solidFill>
                <a:schemeClr val="tx1"/>
              </a:solidFill>
              <a:effectLst/>
              <a:latin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Si_Poster_Characterization_WPW_22.09.2017 [Autosaved] [Compatibility Mode]" id="{46105FAA-1CC5-44CA-8894-4767E4BC48C4}" vid="{EB9C85C6-D77F-4FD8-9C0B-98A50E378B74}"/>
    </a:ext>
  </a:extLst>
</a:theme>
</file>

<file path=docProps/app.xml><?xml version="1.0" encoding="utf-8"?>
<Properties xmlns="http://schemas.openxmlformats.org/officeDocument/2006/extended-properties" xmlns:vt="http://schemas.openxmlformats.org/officeDocument/2006/docPropsVTypes">
  <Template>Dr.Si_Poster_Characterization_WPW_22.09.2017 [Autosaved]</Template>
  <TotalTime>1292</TotalTime>
  <Words>3562</Words>
  <Application>Microsoft Office PowerPoint</Application>
  <PresentationFormat>Custom</PresentationFormat>
  <Paragraphs>340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Dr.Si ChuDung</dc:creator>
  <cp:keywords>VNU, Vietnam Heart Institute</cp:keywords>
  <cp:lastModifiedBy>Windows User</cp:lastModifiedBy>
  <cp:revision>46</cp:revision>
  <dcterms:created xsi:type="dcterms:W3CDTF">2017-09-26T13:15:16Z</dcterms:created>
  <dcterms:modified xsi:type="dcterms:W3CDTF">2017-10-27T11:49:22Z</dcterms:modified>
</cp:coreProperties>
</file>